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handoutMasterIdLst>
    <p:handoutMasterId r:id="rId39"/>
  </p:handoutMasterIdLst>
  <p:sldIdLst>
    <p:sldId id="306" r:id="rId2"/>
    <p:sldId id="305" r:id="rId3"/>
    <p:sldId id="301" r:id="rId4"/>
    <p:sldId id="332" r:id="rId5"/>
    <p:sldId id="302" r:id="rId6"/>
    <p:sldId id="303" r:id="rId7"/>
    <p:sldId id="304" r:id="rId8"/>
    <p:sldId id="342" r:id="rId9"/>
    <p:sldId id="343" r:id="rId10"/>
    <p:sldId id="335" r:id="rId11"/>
    <p:sldId id="336" r:id="rId12"/>
    <p:sldId id="346" r:id="rId13"/>
    <p:sldId id="344" r:id="rId14"/>
    <p:sldId id="345" r:id="rId15"/>
    <p:sldId id="282" r:id="rId16"/>
    <p:sldId id="307" r:id="rId17"/>
    <p:sldId id="328" r:id="rId18"/>
    <p:sldId id="329" r:id="rId19"/>
    <p:sldId id="355" r:id="rId20"/>
    <p:sldId id="339" r:id="rId21"/>
    <p:sldId id="290" r:id="rId22"/>
    <p:sldId id="321" r:id="rId23"/>
    <p:sldId id="352" r:id="rId24"/>
    <p:sldId id="325" r:id="rId25"/>
    <p:sldId id="330" r:id="rId26"/>
    <p:sldId id="318" r:id="rId27"/>
    <p:sldId id="294" r:id="rId28"/>
    <p:sldId id="354" r:id="rId29"/>
    <p:sldId id="353" r:id="rId30"/>
    <p:sldId id="323" r:id="rId31"/>
    <p:sldId id="356" r:id="rId32"/>
    <p:sldId id="357" r:id="rId33"/>
    <p:sldId id="341" r:id="rId34"/>
    <p:sldId id="334" r:id="rId35"/>
    <p:sldId id="340" r:id="rId36"/>
    <p:sldId id="31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76" autoAdjust="0"/>
    <p:restoredTop sz="86387" autoAdjust="0"/>
  </p:normalViewPr>
  <p:slideViewPr>
    <p:cSldViewPr>
      <p:cViewPr varScale="1">
        <p:scale>
          <a:sx n="60" d="100"/>
          <a:sy n="60" d="100"/>
        </p:scale>
        <p:origin x="-1080" y="-96"/>
      </p:cViewPr>
      <p:guideLst>
        <p:guide orient="horz" pos="2160"/>
        <p:guide pos="2880"/>
      </p:guideLst>
    </p:cSldViewPr>
  </p:slideViewPr>
  <p:outlineViewPr>
    <p:cViewPr>
      <p:scale>
        <a:sx n="33" d="100"/>
        <a:sy n="33" d="100"/>
      </p:scale>
      <p:origin x="0" y="4656"/>
    </p:cViewPr>
  </p:outlineViewPr>
  <p:notesTextViewPr>
    <p:cViewPr>
      <p:scale>
        <a:sx n="100" d="100"/>
        <a:sy n="100" d="100"/>
      </p:scale>
      <p:origin x="0" y="0"/>
    </p:cViewPr>
  </p:notesTextViewPr>
  <p:sorterViewPr>
    <p:cViewPr>
      <p:scale>
        <a:sx n="66" d="100"/>
        <a:sy n="66" d="100"/>
      </p:scale>
      <p:origin x="0" y="124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13CD61-EFB0-4BF3-B64D-5B2729203882}" type="datetimeFigureOut">
              <a:rPr lang="en-US" smtClean="0"/>
              <a:pPr/>
              <a:t>8/2/2013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F2FC02-F137-4F9D-BB77-8F5F6D10212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7BA8AE-A37C-4BE6-A385-49CDB2F4917B}" type="datetimeFigureOut">
              <a:rPr lang="en-US" smtClean="0"/>
              <a:pPr/>
              <a:t>8/2/2013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1FBE80-A656-4080-AAC6-5DD020F61D2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6A16041-BE22-4EFC-B37A-22ED899B9C3E}" type="slidenum">
              <a:rPr lang="en-US" smtClean="0">
                <a:latin typeface="Arial" pitchFamily="34" charset="0"/>
                <a:cs typeface="Arial" pitchFamily="34" charset="0"/>
              </a:rPr>
              <a:pPr/>
              <a:t>3</a:t>
            </a:fld>
            <a:endParaRPr lang="en-US" smtClean="0">
              <a:latin typeface="Arial" pitchFamily="34" charset="0"/>
              <a:cs typeface="Arial" pitchFamily="34" charset="0"/>
            </a:endParaRPr>
          </a:p>
        </p:txBody>
      </p:sp>
      <p:sp>
        <p:nvSpPr>
          <p:cNvPr id="6758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758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 is a visual review of Universal Design for Learning. Please see Exploring New Territories, p.12, for more information.</a:t>
            </a:r>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no doubt that Common Core as it applies to students with disabilities will be a challenge.  Core Standards</a:t>
            </a:r>
            <a:r>
              <a:rPr lang="en-US" baseline="0" dirty="0" smtClean="0"/>
              <a:t>. Org includes this piece on SWD in which basically it states while SWD are included in Common Core, Common Core does not state how to teach. The piece makes the following recommendations. What follows will be organized around these three areas.</a:t>
            </a:r>
          </a:p>
          <a:p>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Excerpted from Armstrong (2012):</a:t>
            </a:r>
            <a:r>
              <a:rPr lang="en-US" baseline="0" dirty="0" smtClean="0"/>
              <a:t> </a:t>
            </a:r>
            <a:r>
              <a:rPr lang="en-US" dirty="0" smtClean="0"/>
              <a:t>“The </a:t>
            </a:r>
            <a:r>
              <a:rPr lang="en-US" dirty="0" smtClean="0"/>
              <a:t>Center for Applied Special Technology (CAST) has observed that some Common Core Standards may present substantial obstacles to students with disabilities. Take the following example: </a:t>
            </a:r>
            <a:r>
              <a:rPr lang="en-US" i="1" dirty="0" smtClean="0"/>
              <a:t>1.MD.3—Tell and write time in hours and half-hours using analog and digital clocks.</a:t>
            </a:r>
            <a:r>
              <a:rPr lang="en-US" dirty="0" smtClean="0"/>
              <a:t> CAST suggests that this standard (and others like it) may prove to be an insurmountable barrier for students who have difficulty writing. They suggest that the word </a:t>
            </a:r>
            <a:r>
              <a:rPr lang="en-US" i="1" dirty="0" smtClean="0"/>
              <a:t>express</a:t>
            </a:r>
            <a:r>
              <a:rPr lang="en-US" dirty="0" smtClean="0"/>
              <a:t> be substituted for </a:t>
            </a:r>
            <a:r>
              <a:rPr lang="en-US" i="1" dirty="0" smtClean="0"/>
              <a:t>write</a:t>
            </a:r>
            <a:r>
              <a:rPr lang="en-US" dirty="0" smtClean="0"/>
              <a:t> so that students with disabilities have other ways of reaching the objective. Alternatively, they suggest that the word </a:t>
            </a:r>
            <a:r>
              <a:rPr lang="en-US" i="1" dirty="0" smtClean="0"/>
              <a:t>write</a:t>
            </a:r>
            <a:r>
              <a:rPr lang="en-US" dirty="0" smtClean="0"/>
              <a:t> be interpreted broadly to include other means of expression (Center for Applied Special Technology, 2012). This flexible approach to assessment based on strengths should be followed throughout the Common Core Standards. In this way, students with special needs can be challenged to reach high levels of performance using their unique patterns of learning and behaving.</a:t>
            </a:r>
          </a:p>
          <a:p>
            <a:endParaRPr lang="en-US" dirty="0" smtClean="0"/>
          </a:p>
          <a:p>
            <a:r>
              <a:rPr lang="en-US" dirty="0" smtClean="0"/>
              <a:t>The concept of </a:t>
            </a:r>
            <a:r>
              <a:rPr lang="en-US" dirty="0" err="1" smtClean="0"/>
              <a:t>neurodiversity</a:t>
            </a:r>
            <a:r>
              <a:rPr lang="en-US" dirty="0" smtClean="0"/>
              <a:t> suggests that we shift paradigms from one based on deficits and “remediation” (literally, the reconnecting of what has been damaged) to one based on the cultivation of strengths. Just as animals in the wild work methodically to build an environment that best suits them, educators should work diligently to construct a positive niche that fits the unique needs of each individual child with special needs. We will explore the use of positive niche construction for several disability categories in the following chapters.</a:t>
            </a:r>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BYOD and changing </a:t>
            </a:r>
            <a:r>
              <a:rPr lang="en-US" b="1" dirty="0" err="1" smtClean="0"/>
              <a:t>youtube</a:t>
            </a:r>
            <a:r>
              <a:rPr lang="en-US" b="1" dirty="0" smtClean="0"/>
              <a:t> video to a file.</a:t>
            </a:r>
            <a:endParaRPr lang="en-US" b="1"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no doubt that Common Core as it applies to students with disabilities will be a challenge.  Core Standards</a:t>
            </a:r>
            <a:r>
              <a:rPr lang="en-US" baseline="0" dirty="0" smtClean="0"/>
              <a:t>. Org includes this piece on SWD in which basically it states while SWD are included in Common Core, Common Core does not state how to teach. The piece makes the following recommendations. What follows will be organized around these three areas.</a:t>
            </a:r>
          </a:p>
          <a:p>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D</a:t>
            </a:r>
          </a:p>
        </p:txBody>
      </p:sp>
      <p:sp>
        <p:nvSpPr>
          <p:cNvPr id="686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C35AAE5-7E80-461A-A15B-58E9AF173374}" type="slidenum">
              <a:rPr lang="en-US" smtClean="0">
                <a:latin typeface="Arial" pitchFamily="34" charset="0"/>
                <a:cs typeface="Arial" pitchFamily="34" charset="0"/>
              </a:rPr>
              <a:pPr/>
              <a:t>5</a:t>
            </a:fld>
            <a:endParaRPr lang="en-US" smtClean="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p:spPr>
      </p:sp>
      <p:sp>
        <p:nvSpPr>
          <p:cNvPr id="6963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D</a:t>
            </a:r>
          </a:p>
        </p:txBody>
      </p:sp>
      <p:sp>
        <p:nvSpPr>
          <p:cNvPr id="696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4306B27-122D-4352-98AC-A902DFCDC8BA}" type="slidenum">
              <a:rPr lang="en-US" smtClean="0">
                <a:latin typeface="Arial" pitchFamily="34" charset="0"/>
                <a:cs typeface="Arial" pitchFamily="34" charset="0"/>
              </a:rPr>
              <a:pPr/>
              <a:t>6</a:t>
            </a:fld>
            <a:endParaRPr lang="en-US" smtClean="0">
              <a:latin typeface="Arial" pitchFamily="34" charset="0"/>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p:spPr>
      </p:sp>
      <p:sp>
        <p:nvSpPr>
          <p:cNvPr id="7065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D</a:t>
            </a:r>
          </a:p>
        </p:txBody>
      </p:sp>
      <p:sp>
        <p:nvSpPr>
          <p:cNvPr id="706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69F9B21-44A7-4127-A276-3C2C69D0CDF3}" type="slidenum">
              <a:rPr lang="en-US" smtClean="0">
                <a:latin typeface="Arial" pitchFamily="34" charset="0"/>
                <a:cs typeface="Arial" pitchFamily="34" charset="0"/>
              </a:rPr>
              <a:pPr/>
              <a:t>7</a:t>
            </a:fld>
            <a:endParaRPr lang="en-US" smtClean="0">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p:spPr>
      </p:sp>
      <p:sp>
        <p:nvSpPr>
          <p:cNvPr id="839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-1 min.</a:t>
            </a:r>
          </a:p>
          <a:p>
            <a:pPr eaLnBrk="1" hangingPunct="1">
              <a:spcBef>
                <a:spcPct val="0"/>
              </a:spcBef>
            </a:pPr>
            <a:endParaRPr lang="en-US" smtClean="0"/>
          </a:p>
          <a:p>
            <a:pPr eaLnBrk="1" hangingPunct="1">
              <a:spcBef>
                <a:spcPct val="0"/>
              </a:spcBef>
            </a:pPr>
            <a:r>
              <a:rPr lang="en-US" smtClean="0"/>
              <a:t>2 strands : Comprehension and Collaboration; and Presentation of Knowledge</a:t>
            </a:r>
          </a:p>
          <a:p>
            <a:pPr eaLnBrk="1" hangingPunct="1">
              <a:spcBef>
                <a:spcPct val="0"/>
              </a:spcBef>
            </a:pPr>
            <a:endParaRPr lang="en-US" smtClean="0"/>
          </a:p>
        </p:txBody>
      </p:sp>
      <p:sp>
        <p:nvSpPr>
          <p:cNvPr id="839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BEC1AE4-283C-40B3-851F-365CE6A31CA4}" type="slidenum">
              <a:rPr lang="en-US" smtClean="0">
                <a:latin typeface="Arial" pitchFamily="34" charset="0"/>
                <a:cs typeface="Arial" pitchFamily="34" charset="0"/>
              </a:rPr>
              <a:pPr/>
              <a:t>17</a:t>
            </a:fld>
            <a:endParaRPr lang="en-US" smtClean="0">
              <a:latin typeface="Arial" pitchFamily="34" charset="0"/>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 -30 secs</a:t>
            </a:r>
          </a:p>
          <a:p>
            <a:pPr eaLnBrk="1" hangingPunct="1">
              <a:spcBef>
                <a:spcPct val="0"/>
              </a:spcBef>
            </a:pPr>
            <a:endParaRPr lang="en-US" smtClean="0"/>
          </a:p>
          <a:p>
            <a:pPr eaLnBrk="1" hangingPunct="1">
              <a:spcBef>
                <a:spcPct val="0"/>
              </a:spcBef>
            </a:pPr>
            <a:r>
              <a:rPr lang="en-US" smtClean="0"/>
              <a:t>Students present their knowledge and ideas, using media sources and visual displays. </a:t>
            </a:r>
          </a:p>
          <a:p>
            <a:pPr eaLnBrk="1" hangingPunct="1">
              <a:spcBef>
                <a:spcPct val="0"/>
              </a:spcBef>
            </a:pPr>
            <a:r>
              <a:rPr lang="en-US" smtClean="0"/>
              <a:t>Adapt presentation style to audience and task.</a:t>
            </a:r>
          </a:p>
          <a:p>
            <a:pPr eaLnBrk="1" hangingPunct="1">
              <a:spcBef>
                <a:spcPct val="0"/>
              </a:spcBef>
            </a:pPr>
            <a:endParaRPr lang="en-US" smtClean="0"/>
          </a:p>
          <a:p>
            <a:pPr eaLnBrk="1" hangingPunct="1">
              <a:spcBef>
                <a:spcPct val="0"/>
              </a:spcBef>
            </a:pPr>
            <a:r>
              <a:rPr lang="en-US" smtClean="0"/>
              <a:t>Requires Executive Function and Pragmatic Skills.</a:t>
            </a:r>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95D607-3774-416F-9F68-E3315CBD5153}" type="slidenum">
              <a:rPr lang="en-US" smtClean="0">
                <a:latin typeface="Arial" pitchFamily="34" charset="0"/>
                <a:cs typeface="Arial" pitchFamily="34" charset="0"/>
              </a:rPr>
              <a:pPr/>
              <a:t>18</a:t>
            </a:fld>
            <a:endParaRPr lang="en-US" smtClean="0">
              <a:latin typeface="Arial" pitchFamily="34" charset="0"/>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no doubt that Common Core as it applies to students with disabilities will be a challenge.  Core Standards</a:t>
            </a:r>
            <a:r>
              <a:rPr lang="en-US" baseline="0" dirty="0" smtClean="0"/>
              <a:t>. Org includes this piece on SWD in which basically it states while SWD are included in Common Core, Common Core does not state how to teach. The piece makes the following recommendations. What follows will be organized around these three areas.</a:t>
            </a:r>
          </a:p>
          <a:p>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19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Click on Exploring New Territories to go to hyperlink. </a:t>
            </a:r>
          </a:p>
        </p:txBody>
      </p:sp>
      <p:sp>
        <p:nvSpPr>
          <p:cNvPr id="4" name="Slide Number Placeholder 3"/>
          <p:cNvSpPr>
            <a:spLocks noGrp="1"/>
          </p:cNvSpPr>
          <p:nvPr>
            <p:ph type="sldNum" sz="quarter" idx="10"/>
          </p:nvPr>
        </p:nvSpPr>
        <p:spPr/>
        <p:txBody>
          <a:bodyPr/>
          <a:lstStyle/>
          <a:p>
            <a:fld id="{E5E8D161-144B-42A1-B137-8506A6E00443}" type="slidenum">
              <a:rPr lang="en-US" smtClean="0"/>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is no doubt that Common Core as it applies to students with disabilities will be a challenge.  Core Standards</a:t>
            </a:r>
            <a:r>
              <a:rPr lang="en-US" baseline="0" dirty="0" smtClean="0"/>
              <a:t>. Org includes this piece on SWD in which basically it states while SWD are included in Common Core, Common Core does not state how to teach. The piece makes the following recommendations. What follows will be organized around these three areas.</a:t>
            </a:r>
          </a:p>
          <a:p>
            <a:endParaRPr lang="en-US" dirty="0"/>
          </a:p>
        </p:txBody>
      </p:sp>
      <p:sp>
        <p:nvSpPr>
          <p:cNvPr id="4" name="Slide Number Placeholder 3"/>
          <p:cNvSpPr>
            <a:spLocks noGrp="1"/>
          </p:cNvSpPr>
          <p:nvPr>
            <p:ph type="sldNum" sz="quarter" idx="10"/>
          </p:nvPr>
        </p:nvSpPr>
        <p:spPr/>
        <p:txBody>
          <a:bodyPr/>
          <a:lstStyle/>
          <a:p>
            <a:fld id="{1A1FBE80-A656-4080-AAC6-5DD020F61D2D}"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3075" name="Rectangle 3"/>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6" name="Rectangle 4"/>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7" name="Rectangle 5"/>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8" name="Rectangle 6"/>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79" name="Rectangle 7"/>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0" name="Rectangle 8"/>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1" name="Rectangle 9"/>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2" name="Rectangle 10"/>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3" name="Rectangle 11"/>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3084" name="Rectangle 12"/>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5" name="Rectangle 13"/>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3086" name="Line 14"/>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3087" name="Line 15"/>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3088" name="Line 16"/>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3089" name="Line 17"/>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3090" name="Line 18"/>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3091" name="Line 19"/>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3092" name="Line 20"/>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3093" name="Line 21"/>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3094" name="Line 22"/>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3095" name="Line 23"/>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3096" name="Line 24"/>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3097" name="Line 25"/>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3098" name="Line 26"/>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3099" name="Rectangle 27"/>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3100" name="Rectangle 28"/>
          <p:cNvSpPr>
            <a:spLocks noGrp="1" noChangeArrowheads="1"/>
          </p:cNvSpPr>
          <p:nvPr>
            <p:ph type="subTitle" idx="1"/>
          </p:nvPr>
        </p:nvSpPr>
        <p:spPr>
          <a:xfrm>
            <a:off x="1371600" y="3886200"/>
            <a:ext cx="6400800" cy="1752600"/>
          </a:xfrm>
        </p:spPr>
        <p:txBody>
          <a:bodyPr/>
          <a:lstStyle>
            <a:lvl1pPr marL="0" indent="0" algn="ctr">
              <a:buFont typeface="Century Gothic" pitchFamily="34" charset="0"/>
              <a:buNone/>
              <a:defRPr sz="2800"/>
            </a:lvl1pPr>
          </a:lstStyle>
          <a:p>
            <a:r>
              <a:rPr lang="en-US" smtClean="0"/>
              <a:t>Click to edit Master subtitle style</a:t>
            </a:r>
            <a:endParaRPr lang="en-US"/>
          </a:p>
        </p:txBody>
      </p:sp>
      <p:sp>
        <p:nvSpPr>
          <p:cNvPr id="3104" name="Rectangle 32"/>
          <p:cNvSpPr>
            <a:spLocks noGrp="1" noChangeArrowheads="1"/>
          </p:cNvSpPr>
          <p:nvPr>
            <p:ph type="dt" sz="half" idx="2"/>
          </p:nvPr>
        </p:nvSpPr>
        <p:spPr/>
        <p:txBody>
          <a:bodyPr/>
          <a:lstStyle>
            <a:lvl1pPr>
              <a:defRPr/>
            </a:lvl1pPr>
          </a:lstStyle>
          <a:p>
            <a:fld id="{408234F2-7EA4-4096-BC2A-ABB32D67ADBD}" type="datetimeFigureOut">
              <a:rPr lang="en-US" smtClean="0"/>
              <a:pPr/>
              <a:t>8/2/2013</a:t>
            </a:fld>
            <a:endParaRPr lang="en-US"/>
          </a:p>
        </p:txBody>
      </p:sp>
      <p:sp>
        <p:nvSpPr>
          <p:cNvPr id="3105" name="Rectangle 33"/>
          <p:cNvSpPr>
            <a:spLocks noGrp="1" noChangeArrowheads="1"/>
          </p:cNvSpPr>
          <p:nvPr>
            <p:ph type="ftr" sz="quarter" idx="3"/>
          </p:nvPr>
        </p:nvSpPr>
        <p:spPr/>
        <p:txBody>
          <a:bodyPr/>
          <a:lstStyle>
            <a:lvl1pPr>
              <a:defRPr/>
            </a:lvl1pPr>
          </a:lstStyle>
          <a:p>
            <a:endParaRPr lang="en-US"/>
          </a:p>
        </p:txBody>
      </p:sp>
      <p:sp>
        <p:nvSpPr>
          <p:cNvPr id="3106" name="Rectangle 34"/>
          <p:cNvSpPr>
            <a:spLocks noGrp="1" noChangeArrowheads="1"/>
          </p:cNvSpPr>
          <p:nvPr>
            <p:ph type="sldNum" sz="quarter" idx="4"/>
          </p:nvPr>
        </p:nvSpPr>
        <p:spPr>
          <a:xfrm>
            <a:off x="6553200" y="6264275"/>
            <a:ext cx="2133600" cy="384175"/>
          </a:xfrm>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solidFill>
                  <a:schemeClr val="accent2"/>
                </a:solidFill>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b="1"/>
            </a:lvl1pPr>
            <a:lvl2pPr>
              <a:defRPr b="1"/>
            </a:lvl2pPr>
            <a:lvl3pPr>
              <a:defRPr b="1"/>
            </a:lvl3pPr>
            <a:lvl4pPr>
              <a:defRPr b="1"/>
            </a:lvl4pPr>
            <a:lvl5pPr>
              <a:defRPr b="1"/>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08234F2-7EA4-4096-BC2A-ABB32D67ADBD}" type="datetimeFigureOut">
              <a:rPr lang="en-US" smtClean="0"/>
              <a:pPr/>
              <a:t>8/2/2013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5A5F01-EA28-4D0B-888E-A61C628D8A0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CC"/>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7"/>
          <p:cNvGrpSpPr>
            <a:grpSpLocks/>
          </p:cNvGrpSpPr>
          <p:nvPr/>
        </p:nvGrpSpPr>
        <p:grpSpPr bwMode="auto">
          <a:xfrm>
            <a:off x="0" y="0"/>
            <a:ext cx="9144000" cy="6858000"/>
            <a:chOff x="0" y="0"/>
            <a:chExt cx="5760" cy="4320"/>
          </a:xfrm>
        </p:grpSpPr>
        <p:sp>
          <p:nvSpPr>
            <p:cNvPr id="1032" name="Rectangle 8"/>
            <p:cNvSpPr>
              <a:spLocks noChangeArrowheads="1"/>
            </p:cNvSpPr>
            <p:nvPr/>
          </p:nvSpPr>
          <p:spPr bwMode="auto">
            <a:xfrm>
              <a:off x="1968" y="4224"/>
              <a:ext cx="3792" cy="96"/>
            </a:xfrm>
            <a:prstGeom prst="rect">
              <a:avLst/>
            </a:prstGeom>
            <a:gradFill rotWithShape="0">
              <a:gsLst>
                <a:gs pos="0">
                  <a:srgbClr val="EBD7FF"/>
                </a:gs>
                <a:gs pos="100000">
                  <a:srgbClr val="0099FF"/>
                </a:gs>
              </a:gsLst>
              <a:lin ang="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3" name="Rectangle 9"/>
            <p:cNvSpPr>
              <a:spLocks noChangeArrowheads="1"/>
            </p:cNvSpPr>
            <p:nvPr/>
          </p:nvSpPr>
          <p:spPr bwMode="auto">
            <a:xfrm>
              <a:off x="5520" y="1248"/>
              <a:ext cx="240" cy="2688"/>
            </a:xfrm>
            <a:prstGeom prst="rect">
              <a:avLst/>
            </a:prstGeom>
            <a:gradFill rotWithShape="0">
              <a:gsLst>
                <a:gs pos="0">
                  <a:srgbClr val="C1E7CE"/>
                </a:gs>
                <a:gs pos="100000">
                  <a:srgbClr val="339966"/>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4" name="Rectangle 10"/>
            <p:cNvSpPr>
              <a:spLocks noChangeArrowheads="1"/>
            </p:cNvSpPr>
            <p:nvPr/>
          </p:nvSpPr>
          <p:spPr bwMode="auto">
            <a:xfrm>
              <a:off x="0" y="3312"/>
              <a:ext cx="288" cy="96"/>
            </a:xfrm>
            <a:prstGeom prst="rect">
              <a:avLst/>
            </a:prstGeom>
            <a:solidFill>
              <a:schemeClr val="accent2"/>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5" name="Rectangle 11"/>
            <p:cNvSpPr>
              <a:spLocks noChangeArrowheads="1"/>
            </p:cNvSpPr>
            <p:nvPr/>
          </p:nvSpPr>
          <p:spPr bwMode="auto">
            <a:xfrm>
              <a:off x="0" y="3408"/>
              <a:ext cx="288" cy="912"/>
            </a:xfrm>
            <a:prstGeom prst="rect">
              <a:avLst/>
            </a:prstGeom>
            <a:solidFill>
              <a:srgbClr val="DDDDDD"/>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6" name="Rectangle 12"/>
            <p:cNvSpPr>
              <a:spLocks noChangeArrowheads="1"/>
            </p:cNvSpPr>
            <p:nvPr/>
          </p:nvSpPr>
          <p:spPr bwMode="auto">
            <a:xfrm>
              <a:off x="5520" y="0"/>
              <a:ext cx="240" cy="1248"/>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7" name="Rectangle 13"/>
            <p:cNvSpPr>
              <a:spLocks noChangeArrowheads="1"/>
            </p:cNvSpPr>
            <p:nvPr/>
          </p:nvSpPr>
          <p:spPr bwMode="auto">
            <a:xfrm>
              <a:off x="3600" y="0"/>
              <a:ext cx="1920" cy="192"/>
            </a:xfrm>
            <a:prstGeom prst="rect">
              <a:avLst/>
            </a:prstGeom>
            <a:solidFill>
              <a:srgbClr val="CAC9AA"/>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8" name="Rectangle 14"/>
            <p:cNvSpPr>
              <a:spLocks noChangeArrowheads="1"/>
            </p:cNvSpPr>
            <p:nvPr/>
          </p:nvSpPr>
          <p:spPr bwMode="auto">
            <a:xfrm>
              <a:off x="288" y="192"/>
              <a:ext cx="336" cy="480"/>
            </a:xfrm>
            <a:prstGeom prst="rect">
              <a:avLst/>
            </a:prstGeom>
            <a:solidFill>
              <a:schemeClr val="folHlink">
                <a:alpha val="50000"/>
              </a:schemeClr>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39" name="Rectangle 15"/>
            <p:cNvSpPr>
              <a:spLocks noChangeArrowheads="1"/>
            </p:cNvSpPr>
            <p:nvPr/>
          </p:nvSpPr>
          <p:spPr bwMode="auto">
            <a:xfrm>
              <a:off x="0" y="672"/>
              <a:ext cx="288" cy="2640"/>
            </a:xfrm>
            <a:prstGeom prst="rect">
              <a:avLst/>
            </a:prstGeom>
            <a:gradFill rotWithShape="0">
              <a:gsLst>
                <a:gs pos="0">
                  <a:srgbClr val="C1AE8F"/>
                </a:gs>
                <a:gs pos="100000">
                  <a:schemeClr val="bg1"/>
                </a:gs>
              </a:gsLst>
              <a:lin ang="5400000" scaled="1"/>
            </a:gra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0" name="Rectangle 16"/>
            <p:cNvSpPr>
              <a:spLocks noChangeArrowheads="1"/>
            </p:cNvSpPr>
            <p:nvPr/>
          </p:nvSpPr>
          <p:spPr bwMode="auto">
            <a:xfrm>
              <a:off x="0" y="192"/>
              <a:ext cx="288" cy="480"/>
            </a:xfrm>
            <a:prstGeom prst="rect">
              <a:avLst/>
            </a:prstGeom>
            <a:solidFill>
              <a:schemeClr val="bg1"/>
            </a:solidFill>
            <a:ln w="9525">
              <a:solidFill>
                <a:schemeClr val="tx1"/>
              </a:solidFill>
              <a:miter lim="800000"/>
              <a:headEnd/>
              <a:tailEnd/>
            </a:ln>
            <a:effectLst/>
          </p:spPr>
          <p:txBody>
            <a:bodyPr wrap="none" anchor="ctr"/>
            <a:lstStyle/>
            <a:p>
              <a:pPr algn="ctr"/>
              <a:endParaRPr kumimoji="1" lang="en-US" sz="2400">
                <a:latin typeface="굴림" pitchFamily="50" charset="-127"/>
              </a:endParaRPr>
            </a:p>
          </p:txBody>
        </p:sp>
        <p:sp>
          <p:nvSpPr>
            <p:cNvPr id="1041" name="Rectangle 17"/>
            <p:cNvSpPr>
              <a:spLocks noChangeArrowheads="1"/>
            </p:cNvSpPr>
            <p:nvPr/>
          </p:nvSpPr>
          <p:spPr bwMode="auto">
            <a:xfrm>
              <a:off x="0" y="0"/>
              <a:ext cx="624" cy="192"/>
            </a:xfrm>
            <a:prstGeom prst="rect">
              <a:avLst/>
            </a:prstGeom>
            <a:solidFill>
              <a:srgbClr val="99CC00"/>
            </a:solidFill>
            <a:ln w="19050">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2" name="Rectangle 18"/>
            <p:cNvSpPr>
              <a:spLocks noChangeArrowheads="1"/>
            </p:cNvSpPr>
            <p:nvPr/>
          </p:nvSpPr>
          <p:spPr bwMode="auto">
            <a:xfrm>
              <a:off x="624" y="0"/>
              <a:ext cx="2976" cy="192"/>
            </a:xfrm>
            <a:prstGeom prst="rect">
              <a:avLst/>
            </a:prstGeom>
            <a:solidFill>
              <a:schemeClr val="bg1"/>
            </a:solidFill>
            <a:ln w="9525">
              <a:solidFill>
                <a:srgbClr val="808080"/>
              </a:solidFill>
              <a:miter lim="800000"/>
              <a:headEnd/>
              <a:tailEnd/>
            </a:ln>
            <a:effectLst/>
          </p:spPr>
          <p:txBody>
            <a:bodyPr wrap="none" anchor="ctr"/>
            <a:lstStyle/>
            <a:p>
              <a:pPr algn="ctr"/>
              <a:endParaRPr kumimoji="1" lang="en-US" sz="2400">
                <a:latin typeface="굴림" pitchFamily="50" charset="-127"/>
              </a:endParaRPr>
            </a:p>
          </p:txBody>
        </p:sp>
        <p:sp>
          <p:nvSpPr>
            <p:cNvPr id="1043" name="Line 19"/>
            <p:cNvSpPr>
              <a:spLocks noChangeShapeType="1"/>
            </p:cNvSpPr>
            <p:nvPr/>
          </p:nvSpPr>
          <p:spPr bwMode="auto">
            <a:xfrm flipV="1">
              <a:off x="288" y="192"/>
              <a:ext cx="0" cy="4128"/>
            </a:xfrm>
            <a:prstGeom prst="line">
              <a:avLst/>
            </a:prstGeom>
            <a:noFill/>
            <a:ln w="76200">
              <a:solidFill>
                <a:srgbClr val="808080"/>
              </a:solidFill>
              <a:round/>
              <a:headEnd/>
              <a:tailEnd/>
            </a:ln>
            <a:effectLst/>
          </p:spPr>
          <p:txBody>
            <a:bodyPr wrap="none" anchor="ctr"/>
            <a:lstStyle/>
            <a:p>
              <a:endParaRPr lang="en-US"/>
            </a:p>
          </p:txBody>
        </p:sp>
        <p:sp>
          <p:nvSpPr>
            <p:cNvPr id="1044" name="Line 20"/>
            <p:cNvSpPr>
              <a:spLocks noChangeShapeType="1"/>
            </p:cNvSpPr>
            <p:nvPr/>
          </p:nvSpPr>
          <p:spPr bwMode="auto">
            <a:xfrm>
              <a:off x="288" y="4224"/>
              <a:ext cx="5472" cy="0"/>
            </a:xfrm>
            <a:prstGeom prst="line">
              <a:avLst/>
            </a:prstGeom>
            <a:noFill/>
            <a:ln w="57150">
              <a:solidFill>
                <a:srgbClr val="808080"/>
              </a:solidFill>
              <a:round/>
              <a:headEnd/>
              <a:tailEnd/>
            </a:ln>
            <a:effectLst/>
          </p:spPr>
          <p:txBody>
            <a:bodyPr wrap="none" anchor="ctr"/>
            <a:lstStyle/>
            <a:p>
              <a:endParaRPr lang="en-US"/>
            </a:p>
          </p:txBody>
        </p:sp>
        <p:sp>
          <p:nvSpPr>
            <p:cNvPr id="1045" name="Line 21"/>
            <p:cNvSpPr>
              <a:spLocks noChangeShapeType="1"/>
            </p:cNvSpPr>
            <p:nvPr/>
          </p:nvSpPr>
          <p:spPr bwMode="auto">
            <a:xfrm flipV="1">
              <a:off x="5520" y="0"/>
              <a:ext cx="0" cy="4224"/>
            </a:xfrm>
            <a:prstGeom prst="line">
              <a:avLst/>
            </a:prstGeom>
            <a:noFill/>
            <a:ln w="57150">
              <a:solidFill>
                <a:srgbClr val="808080"/>
              </a:solidFill>
              <a:round/>
              <a:headEnd/>
              <a:tailEnd/>
            </a:ln>
            <a:effectLst/>
          </p:spPr>
          <p:txBody>
            <a:bodyPr wrap="none" anchor="ctr"/>
            <a:lstStyle/>
            <a:p>
              <a:endParaRPr lang="en-US"/>
            </a:p>
          </p:txBody>
        </p:sp>
        <p:sp>
          <p:nvSpPr>
            <p:cNvPr id="1046" name="Line 22"/>
            <p:cNvSpPr>
              <a:spLocks noChangeShapeType="1"/>
            </p:cNvSpPr>
            <p:nvPr/>
          </p:nvSpPr>
          <p:spPr bwMode="auto">
            <a:xfrm>
              <a:off x="0" y="192"/>
              <a:ext cx="5760" cy="0"/>
            </a:xfrm>
            <a:prstGeom prst="line">
              <a:avLst/>
            </a:prstGeom>
            <a:noFill/>
            <a:ln w="38100">
              <a:solidFill>
                <a:srgbClr val="808080"/>
              </a:solidFill>
              <a:round/>
              <a:headEnd/>
              <a:tailEnd/>
            </a:ln>
            <a:effectLst/>
          </p:spPr>
          <p:txBody>
            <a:bodyPr wrap="none" anchor="ctr"/>
            <a:lstStyle/>
            <a:p>
              <a:endParaRPr lang="en-US"/>
            </a:p>
          </p:txBody>
        </p:sp>
        <p:sp>
          <p:nvSpPr>
            <p:cNvPr id="1047" name="Line 23"/>
            <p:cNvSpPr>
              <a:spLocks noChangeShapeType="1"/>
            </p:cNvSpPr>
            <p:nvPr/>
          </p:nvSpPr>
          <p:spPr bwMode="auto">
            <a:xfrm flipH="1">
              <a:off x="3600" y="288"/>
              <a:ext cx="2160" cy="0"/>
            </a:xfrm>
            <a:prstGeom prst="line">
              <a:avLst/>
            </a:prstGeom>
            <a:noFill/>
            <a:ln w="19050">
              <a:solidFill>
                <a:srgbClr val="808080"/>
              </a:solidFill>
              <a:round/>
              <a:headEnd/>
              <a:tailEnd/>
            </a:ln>
            <a:effectLst/>
          </p:spPr>
          <p:txBody>
            <a:bodyPr wrap="none" anchor="ctr"/>
            <a:lstStyle/>
            <a:p>
              <a:endParaRPr lang="en-US"/>
            </a:p>
          </p:txBody>
        </p:sp>
        <p:sp>
          <p:nvSpPr>
            <p:cNvPr id="1048" name="Line 24"/>
            <p:cNvSpPr>
              <a:spLocks noChangeShapeType="1"/>
            </p:cNvSpPr>
            <p:nvPr/>
          </p:nvSpPr>
          <p:spPr bwMode="auto">
            <a:xfrm flipV="1">
              <a:off x="3600" y="0"/>
              <a:ext cx="0" cy="288"/>
            </a:xfrm>
            <a:prstGeom prst="line">
              <a:avLst/>
            </a:prstGeom>
            <a:noFill/>
            <a:ln w="19050">
              <a:solidFill>
                <a:srgbClr val="808080"/>
              </a:solidFill>
              <a:round/>
              <a:headEnd/>
              <a:tailEnd/>
            </a:ln>
            <a:effectLst/>
          </p:spPr>
          <p:txBody>
            <a:bodyPr wrap="none" anchor="ctr"/>
            <a:lstStyle/>
            <a:p>
              <a:endParaRPr lang="en-US"/>
            </a:p>
          </p:txBody>
        </p:sp>
        <p:sp>
          <p:nvSpPr>
            <p:cNvPr id="1049" name="Line 25"/>
            <p:cNvSpPr>
              <a:spLocks noChangeShapeType="1"/>
            </p:cNvSpPr>
            <p:nvPr/>
          </p:nvSpPr>
          <p:spPr bwMode="auto">
            <a:xfrm>
              <a:off x="5520" y="1248"/>
              <a:ext cx="240" cy="0"/>
            </a:xfrm>
            <a:prstGeom prst="line">
              <a:avLst/>
            </a:prstGeom>
            <a:noFill/>
            <a:ln w="28575">
              <a:solidFill>
                <a:schemeClr val="tx1"/>
              </a:solidFill>
              <a:round/>
              <a:headEnd/>
              <a:tailEnd/>
            </a:ln>
            <a:effectLst/>
          </p:spPr>
          <p:txBody>
            <a:bodyPr wrap="none" anchor="ctr"/>
            <a:lstStyle/>
            <a:p>
              <a:endParaRPr lang="en-US"/>
            </a:p>
          </p:txBody>
        </p:sp>
        <p:sp>
          <p:nvSpPr>
            <p:cNvPr id="1050" name="Line 26"/>
            <p:cNvSpPr>
              <a:spLocks noChangeShapeType="1"/>
            </p:cNvSpPr>
            <p:nvPr/>
          </p:nvSpPr>
          <p:spPr bwMode="auto">
            <a:xfrm>
              <a:off x="624" y="0"/>
              <a:ext cx="0" cy="672"/>
            </a:xfrm>
            <a:prstGeom prst="line">
              <a:avLst/>
            </a:prstGeom>
            <a:noFill/>
            <a:ln w="19050">
              <a:solidFill>
                <a:srgbClr val="808080"/>
              </a:solidFill>
              <a:round/>
              <a:headEnd/>
              <a:tailEnd/>
            </a:ln>
            <a:effectLst/>
          </p:spPr>
          <p:txBody>
            <a:bodyPr wrap="none" anchor="ctr"/>
            <a:lstStyle/>
            <a:p>
              <a:endParaRPr lang="en-US"/>
            </a:p>
          </p:txBody>
        </p:sp>
        <p:sp>
          <p:nvSpPr>
            <p:cNvPr id="1051" name="Line 27"/>
            <p:cNvSpPr>
              <a:spLocks noChangeShapeType="1"/>
            </p:cNvSpPr>
            <p:nvPr/>
          </p:nvSpPr>
          <p:spPr bwMode="auto">
            <a:xfrm flipH="1">
              <a:off x="0" y="672"/>
              <a:ext cx="624" cy="0"/>
            </a:xfrm>
            <a:prstGeom prst="line">
              <a:avLst/>
            </a:prstGeom>
            <a:noFill/>
            <a:ln w="28575">
              <a:solidFill>
                <a:srgbClr val="808080"/>
              </a:solidFill>
              <a:round/>
              <a:headEnd/>
              <a:tailEnd/>
            </a:ln>
            <a:effectLst/>
          </p:spPr>
          <p:txBody>
            <a:bodyPr wrap="none" anchor="ctr"/>
            <a:lstStyle/>
            <a:p>
              <a:endParaRPr lang="en-US"/>
            </a:p>
          </p:txBody>
        </p:sp>
        <p:sp>
          <p:nvSpPr>
            <p:cNvPr id="1052" name="Line 28"/>
            <p:cNvSpPr>
              <a:spLocks noChangeShapeType="1"/>
            </p:cNvSpPr>
            <p:nvPr/>
          </p:nvSpPr>
          <p:spPr bwMode="auto">
            <a:xfrm flipV="1">
              <a:off x="1680" y="3936"/>
              <a:ext cx="0" cy="384"/>
            </a:xfrm>
            <a:prstGeom prst="line">
              <a:avLst/>
            </a:prstGeom>
            <a:noFill/>
            <a:ln w="19050">
              <a:solidFill>
                <a:srgbClr val="808080"/>
              </a:solidFill>
              <a:round/>
              <a:headEnd/>
              <a:tailEnd/>
            </a:ln>
            <a:effectLst/>
          </p:spPr>
          <p:txBody>
            <a:bodyPr wrap="none" anchor="ctr"/>
            <a:lstStyle/>
            <a:p>
              <a:endParaRPr lang="en-US"/>
            </a:p>
          </p:txBody>
        </p:sp>
        <p:sp>
          <p:nvSpPr>
            <p:cNvPr id="1053" name="Line 29"/>
            <p:cNvSpPr>
              <a:spLocks noChangeShapeType="1"/>
            </p:cNvSpPr>
            <p:nvPr/>
          </p:nvSpPr>
          <p:spPr bwMode="auto">
            <a:xfrm>
              <a:off x="1680" y="3936"/>
              <a:ext cx="4080" cy="0"/>
            </a:xfrm>
            <a:prstGeom prst="line">
              <a:avLst/>
            </a:prstGeom>
            <a:noFill/>
            <a:ln w="19050">
              <a:solidFill>
                <a:srgbClr val="808080"/>
              </a:solidFill>
              <a:round/>
              <a:headEnd/>
              <a:tailEnd/>
            </a:ln>
            <a:effectLst/>
          </p:spPr>
          <p:txBody>
            <a:bodyPr wrap="none" anchor="ctr"/>
            <a:lstStyle/>
            <a:p>
              <a:endParaRPr lang="en-US"/>
            </a:p>
          </p:txBody>
        </p:sp>
        <p:sp>
          <p:nvSpPr>
            <p:cNvPr id="1054" name="Line 30"/>
            <p:cNvSpPr>
              <a:spLocks noChangeShapeType="1"/>
            </p:cNvSpPr>
            <p:nvPr/>
          </p:nvSpPr>
          <p:spPr bwMode="auto">
            <a:xfrm flipH="1">
              <a:off x="0" y="3312"/>
              <a:ext cx="288" cy="0"/>
            </a:xfrm>
            <a:prstGeom prst="line">
              <a:avLst/>
            </a:prstGeom>
            <a:noFill/>
            <a:ln w="28575">
              <a:solidFill>
                <a:srgbClr val="808080"/>
              </a:solidFill>
              <a:round/>
              <a:headEnd/>
              <a:tailEnd/>
            </a:ln>
            <a:effectLst/>
          </p:spPr>
          <p:txBody>
            <a:bodyPr wrap="none" anchor="ctr"/>
            <a:lstStyle/>
            <a:p>
              <a:endParaRPr lang="en-US"/>
            </a:p>
          </p:txBody>
        </p:sp>
        <p:sp>
          <p:nvSpPr>
            <p:cNvPr id="1055" name="Line 31"/>
            <p:cNvSpPr>
              <a:spLocks noChangeShapeType="1"/>
            </p:cNvSpPr>
            <p:nvPr/>
          </p:nvSpPr>
          <p:spPr bwMode="auto">
            <a:xfrm flipH="1">
              <a:off x="0" y="3408"/>
              <a:ext cx="288" cy="0"/>
            </a:xfrm>
            <a:prstGeom prst="line">
              <a:avLst/>
            </a:prstGeom>
            <a:noFill/>
            <a:ln w="28575">
              <a:solidFill>
                <a:srgbClr val="808080"/>
              </a:solidFill>
              <a:round/>
              <a:headEnd/>
              <a:tailEnd/>
            </a:ln>
            <a:effectLst/>
          </p:spPr>
          <p:txBody>
            <a:bodyPr wrap="none" anchor="ctr"/>
            <a:lstStyle/>
            <a:p>
              <a:endParaRPr lang="en-US"/>
            </a:p>
          </p:txBody>
        </p:sp>
      </p:grpSp>
      <p:sp>
        <p:nvSpPr>
          <p:cNvPr id="1026" name="Rectangle 2"/>
          <p:cNvSpPr>
            <a:spLocks noGrp="1" noChangeArrowheads="1"/>
          </p:cNvSpPr>
          <p:nvPr>
            <p:ph type="title"/>
          </p:nvPr>
        </p:nvSpPr>
        <p:spPr bwMode="auto">
          <a:xfrm>
            <a:off x="914400" y="274638"/>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64275"/>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chemeClr val="bg2"/>
                </a:solidFill>
              </a:defRPr>
            </a:lvl1pPr>
          </a:lstStyle>
          <a:p>
            <a:fld id="{408234F2-7EA4-4096-BC2A-ABB32D67ADBD}" type="datetimeFigureOut">
              <a:rPr lang="en-US" smtClean="0"/>
              <a:pPr/>
              <a:t>8/2/2013</a:t>
            </a:fld>
            <a:endParaRPr lang="en-US"/>
          </a:p>
        </p:txBody>
      </p:sp>
      <p:sp>
        <p:nvSpPr>
          <p:cNvPr id="1029" name="Rectangle 5"/>
          <p:cNvSpPr>
            <a:spLocks noGrp="1" noChangeArrowheads="1"/>
          </p:cNvSpPr>
          <p:nvPr>
            <p:ph type="ftr" sz="quarter" idx="3"/>
          </p:nvPr>
        </p:nvSpPr>
        <p:spPr bwMode="auto">
          <a:xfrm>
            <a:off x="3124200" y="6264275"/>
            <a:ext cx="2895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solidFill>
                  <a:schemeClr val="bg2"/>
                </a:solidFill>
              </a:defRPr>
            </a:lvl1pPr>
          </a:lstStyle>
          <a:p>
            <a:endParaRPr lang="en-US"/>
          </a:p>
        </p:txBody>
      </p:sp>
      <p:sp>
        <p:nvSpPr>
          <p:cNvPr id="1030" name="Rectangle 6"/>
          <p:cNvSpPr>
            <a:spLocks noGrp="1" noChangeArrowheads="1"/>
          </p:cNvSpPr>
          <p:nvPr>
            <p:ph type="sldNum" sz="quarter" idx="4"/>
          </p:nvPr>
        </p:nvSpPr>
        <p:spPr bwMode="auto">
          <a:xfrm>
            <a:off x="6553200" y="6267450"/>
            <a:ext cx="21336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915A5F01-EA28-4D0B-888E-A61C628D8A0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fontAlgn="base" hangingPunct="1">
        <a:spcBef>
          <a:spcPct val="0"/>
        </a:spcBef>
        <a:spcAft>
          <a:spcPct val="0"/>
        </a:spcAft>
        <a:defRPr sz="4000">
          <a:solidFill>
            <a:schemeClr val="bg2"/>
          </a:solidFill>
          <a:latin typeface="+mj-lt"/>
          <a:ea typeface="+mj-ea"/>
          <a:cs typeface="+mj-cs"/>
        </a:defRPr>
      </a:lvl1pPr>
      <a:lvl2pPr algn="ctr" rtl="0" eaLnBrk="1" fontAlgn="base" hangingPunct="1">
        <a:spcBef>
          <a:spcPct val="0"/>
        </a:spcBef>
        <a:spcAft>
          <a:spcPct val="0"/>
        </a:spcAft>
        <a:defRPr sz="4000">
          <a:solidFill>
            <a:schemeClr val="bg2"/>
          </a:solidFill>
          <a:latin typeface="Century Gothic" pitchFamily="34" charset="0"/>
        </a:defRPr>
      </a:lvl2pPr>
      <a:lvl3pPr algn="ctr" rtl="0" eaLnBrk="1" fontAlgn="base" hangingPunct="1">
        <a:spcBef>
          <a:spcPct val="0"/>
        </a:spcBef>
        <a:spcAft>
          <a:spcPct val="0"/>
        </a:spcAft>
        <a:defRPr sz="4000">
          <a:solidFill>
            <a:schemeClr val="bg2"/>
          </a:solidFill>
          <a:latin typeface="Century Gothic" pitchFamily="34" charset="0"/>
        </a:defRPr>
      </a:lvl3pPr>
      <a:lvl4pPr algn="ctr" rtl="0" eaLnBrk="1" fontAlgn="base" hangingPunct="1">
        <a:spcBef>
          <a:spcPct val="0"/>
        </a:spcBef>
        <a:spcAft>
          <a:spcPct val="0"/>
        </a:spcAft>
        <a:defRPr sz="4000">
          <a:solidFill>
            <a:schemeClr val="bg2"/>
          </a:solidFill>
          <a:latin typeface="Century Gothic" pitchFamily="34" charset="0"/>
        </a:defRPr>
      </a:lvl4pPr>
      <a:lvl5pPr algn="ctr" rtl="0" eaLnBrk="1" fontAlgn="base" hangingPunct="1">
        <a:spcBef>
          <a:spcPct val="0"/>
        </a:spcBef>
        <a:spcAft>
          <a:spcPct val="0"/>
        </a:spcAft>
        <a:defRPr sz="4000">
          <a:solidFill>
            <a:schemeClr val="bg2"/>
          </a:solidFill>
          <a:latin typeface="Century Gothic" pitchFamily="34" charset="0"/>
        </a:defRPr>
      </a:lvl5pPr>
      <a:lvl6pPr marL="457200" algn="ctr" rtl="0" eaLnBrk="1" fontAlgn="base" hangingPunct="1">
        <a:spcBef>
          <a:spcPct val="0"/>
        </a:spcBef>
        <a:spcAft>
          <a:spcPct val="0"/>
        </a:spcAft>
        <a:defRPr sz="4000">
          <a:solidFill>
            <a:schemeClr val="bg2"/>
          </a:solidFill>
          <a:latin typeface="Century Gothic" pitchFamily="34" charset="0"/>
        </a:defRPr>
      </a:lvl6pPr>
      <a:lvl7pPr marL="914400" algn="ctr" rtl="0" eaLnBrk="1" fontAlgn="base" hangingPunct="1">
        <a:spcBef>
          <a:spcPct val="0"/>
        </a:spcBef>
        <a:spcAft>
          <a:spcPct val="0"/>
        </a:spcAft>
        <a:defRPr sz="4000">
          <a:solidFill>
            <a:schemeClr val="bg2"/>
          </a:solidFill>
          <a:latin typeface="Century Gothic" pitchFamily="34" charset="0"/>
        </a:defRPr>
      </a:lvl7pPr>
      <a:lvl8pPr marL="1371600" algn="ctr" rtl="0" eaLnBrk="1" fontAlgn="base" hangingPunct="1">
        <a:spcBef>
          <a:spcPct val="0"/>
        </a:spcBef>
        <a:spcAft>
          <a:spcPct val="0"/>
        </a:spcAft>
        <a:defRPr sz="4000">
          <a:solidFill>
            <a:schemeClr val="bg2"/>
          </a:solidFill>
          <a:latin typeface="Century Gothic" pitchFamily="34" charset="0"/>
        </a:defRPr>
      </a:lvl8pPr>
      <a:lvl9pPr marL="1828800" algn="ctr" rtl="0" eaLnBrk="1" fontAlgn="base" hangingPunct="1">
        <a:spcBef>
          <a:spcPct val="0"/>
        </a:spcBef>
        <a:spcAft>
          <a:spcPct val="0"/>
        </a:spcAft>
        <a:defRPr sz="4000">
          <a:solidFill>
            <a:schemeClr val="bg2"/>
          </a:solidFill>
          <a:latin typeface="Century Gothic" pitchFamily="34" charset="0"/>
        </a:defRPr>
      </a:lvl9pPr>
    </p:titleStyle>
    <p:bodyStyle>
      <a:lvl1pPr marL="342900" indent="-342900" algn="l" rtl="0" eaLnBrk="1" fontAlgn="base" hangingPunct="1">
        <a:spcBef>
          <a:spcPct val="20000"/>
        </a:spcBef>
        <a:spcAft>
          <a:spcPct val="0"/>
        </a:spcAft>
        <a:buClr>
          <a:schemeClr val="tx1"/>
        </a:buClr>
        <a:buFont typeface="Century Gothic" pitchFamily="34" charset="0"/>
        <a:buChar char="□"/>
        <a:defRPr sz="3200">
          <a:solidFill>
            <a:schemeClr val="bg2"/>
          </a:solidFill>
          <a:latin typeface="+mn-lt"/>
          <a:ea typeface="+mn-ea"/>
          <a:cs typeface="+mn-cs"/>
        </a:defRPr>
      </a:lvl1pPr>
      <a:lvl2pPr marL="742950" indent="-285750" algn="l" rtl="0" eaLnBrk="1" fontAlgn="base" hangingPunct="1">
        <a:spcBef>
          <a:spcPct val="20000"/>
        </a:spcBef>
        <a:spcAft>
          <a:spcPct val="0"/>
        </a:spcAft>
        <a:buClr>
          <a:schemeClr val="tx1"/>
        </a:buClr>
        <a:buFont typeface="Century Gothic" pitchFamily="34" charset="0"/>
        <a:buChar char="□"/>
        <a:defRPr sz="2800">
          <a:solidFill>
            <a:schemeClr val="bg2"/>
          </a:solidFill>
          <a:latin typeface="+mn-lt"/>
        </a:defRPr>
      </a:lvl2pPr>
      <a:lvl3pPr marL="1143000" indent="-228600" algn="l" rtl="0" eaLnBrk="1" fontAlgn="base" hangingPunct="1">
        <a:spcBef>
          <a:spcPct val="20000"/>
        </a:spcBef>
        <a:spcAft>
          <a:spcPct val="0"/>
        </a:spcAft>
        <a:buClr>
          <a:schemeClr val="tx1"/>
        </a:buClr>
        <a:buFont typeface="Century Gothic" pitchFamily="34" charset="0"/>
        <a:buChar char="□"/>
        <a:defRPr sz="2400">
          <a:solidFill>
            <a:schemeClr val="bg2"/>
          </a:solidFill>
          <a:latin typeface="+mn-lt"/>
        </a:defRPr>
      </a:lvl3pPr>
      <a:lvl4pPr marL="1600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4pPr>
      <a:lvl5pPr marL="20574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5pPr>
      <a:lvl6pPr marL="25146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6pPr>
      <a:lvl7pPr marL="29718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7pPr>
      <a:lvl8pPr marL="34290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8pPr>
      <a:lvl9pPr marL="3886200" indent="-228600" algn="l" rtl="0" eaLnBrk="1" fontAlgn="base" hangingPunct="1">
        <a:spcBef>
          <a:spcPct val="20000"/>
        </a:spcBef>
        <a:spcAft>
          <a:spcPct val="0"/>
        </a:spcAft>
        <a:buClr>
          <a:schemeClr val="tx1"/>
        </a:buClr>
        <a:buFont typeface="Century Gothic" pitchFamily="34" charset="0"/>
        <a:buChar char="□"/>
        <a:defRPr sz="2000">
          <a:solidFill>
            <a:schemeClr val="bg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mailto:mhauptli@lsi.fsu.edu"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Donna.Marquis-Cox@sarasotacountyschools.net"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www.wikispaces.com/" TargetMode="External"/><Relationship Id="rId2" Type="http://schemas.openxmlformats.org/officeDocument/2006/relationships/hyperlink" Target="http://ese2013.wikispaces.co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pollev.com/ese2013"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differentiate-with-technology.wikispaces.com/home" TargetMode="External"/><Relationship Id="rId1" Type="http://schemas.openxmlformats.org/officeDocument/2006/relationships/slideLayout" Target="../slideLayouts/slideLayout2.xml"/><Relationship Id="rId4" Type="http://schemas.openxmlformats.org/officeDocument/2006/relationships/hyperlink" Target="http://differentiate-with-technology.wikispaces.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www.corestandards.org/assets/application-to-students-with-disabilities.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www.tlc-mtss.com/assets/exploring_new_territories.pdf" TargetMode="External"/><Relationship Id="rId5" Type="http://schemas.openxmlformats.org/officeDocument/2006/relationships/image" Target="../media/image12.png"/><Relationship Id="rId4" Type="http://schemas.openxmlformats.org/officeDocument/2006/relationships/hyperlink" Target="ENT%20HOs/exploring_new_territories.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orestandards.org/assets/application-to-students-with-disabilities.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orestandards.org/assets/application-to-students-with-disabilities.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galesites.com/portals/ascd/fl_sarhs_ascd" TargetMode="External"/></Relationships>
</file>

<file path=ppt/slides/_rels/slide25.xml.rels><?xml version="1.0" encoding="UTF-8" standalone="yes"?>
<Relationships xmlns="http://schemas.openxmlformats.org/package/2006/relationships"><Relationship Id="rId2" Type="http://schemas.openxmlformats.org/officeDocument/2006/relationships/hyperlink" Target="http://galesites.com/portals/ascd/fl_sarhs_asc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youtube.com/watch?v=0-rqv-A_1Q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orestandards.org/assets/application-to-students-with-disabilities.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Donna.Marquis-Cox@sarasotacountyschools.net" TargetMode="External"/><Relationship Id="rId2" Type="http://schemas.openxmlformats.org/officeDocument/2006/relationships/hyperlink" Target="ENT%20Follow%20Up%20Activity/ENT%20resource_survey.doc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www.surveymonkey.com/s/7XSTW3S"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www.polleverywhere.com/" TargetMode="External"/><Relationship Id="rId2" Type="http://schemas.openxmlformats.org/officeDocument/2006/relationships/hyperlink" Target="http://www.corestandards.org/assets/application-to-students-with-disabilities.pdf" TargetMode="External"/><Relationship Id="rId1" Type="http://schemas.openxmlformats.org/officeDocument/2006/relationships/slideLayout" Target="../slideLayouts/slideLayout2.xml"/><Relationship Id="rId5" Type="http://schemas.openxmlformats.org/officeDocument/2006/relationships/hyperlink" Target="http://udltechtoolkit.wikispaces.com/" TargetMode="External"/><Relationship Id="rId4" Type="http://schemas.openxmlformats.org/officeDocument/2006/relationships/hyperlink" Target="http://www.tlc-mtss.com/assets/exploring_new_territories.pdf"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galesites.com/portals/ascd/fl_sarhs_asc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mailto:mhauptli@lsi.fsu.edu"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mailto:Donna.Marquis-Cox@sarasotacountyschools.net"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47800" y="457200"/>
            <a:ext cx="6400800" cy="3477768"/>
          </a:xfrm>
        </p:spPr>
        <p:txBody>
          <a:bodyPr>
            <a:normAutofit/>
          </a:bodyPr>
          <a:lstStyle/>
          <a:p>
            <a:r>
              <a:rPr lang="en-US" b="1" dirty="0" smtClean="0">
                <a:solidFill>
                  <a:schemeClr val="accent2"/>
                </a:solidFill>
                <a:effectLst>
                  <a:outerShdw blurRad="38100" dist="38100" dir="2700000" algn="tl">
                    <a:srgbClr val="000000">
                      <a:alpha val="43137"/>
                    </a:srgbClr>
                  </a:outerShdw>
                </a:effectLst>
              </a:rPr>
              <a:t>Electronic Resources To Support Common Core:</a:t>
            </a:r>
            <a:br>
              <a:rPr lang="en-US" b="1" dirty="0" smtClean="0">
                <a:solidFill>
                  <a:schemeClr val="accent2"/>
                </a:solidFill>
                <a:effectLst>
                  <a:outerShdw blurRad="38100" dist="38100" dir="2700000" algn="tl">
                    <a:srgbClr val="000000">
                      <a:alpha val="43137"/>
                    </a:srgbClr>
                  </a:outerShdw>
                </a:effectLst>
              </a:rPr>
            </a:br>
            <a:r>
              <a:rPr lang="en-US" b="1" dirty="0" err="1" smtClean="0">
                <a:solidFill>
                  <a:schemeClr val="accent2"/>
                </a:solidFill>
                <a:effectLst>
                  <a:outerShdw blurRad="38100" dist="38100" dir="2700000" algn="tl">
                    <a:srgbClr val="000000">
                      <a:alpha val="43137"/>
                    </a:srgbClr>
                  </a:outerShdw>
                </a:effectLst>
              </a:rPr>
              <a:t>iCPALMS</a:t>
            </a:r>
            <a:r>
              <a:rPr lang="en-US" b="1" dirty="0" smtClean="0">
                <a:solidFill>
                  <a:schemeClr val="accent2"/>
                </a:solidFill>
                <a:effectLst>
                  <a:outerShdw blurRad="38100" dist="38100" dir="2700000" algn="tl">
                    <a:srgbClr val="000000">
                      <a:alpha val="43137"/>
                    </a:srgbClr>
                  </a:outerShdw>
                </a:effectLst>
              </a:rPr>
              <a:t> and </a:t>
            </a:r>
            <a:br>
              <a:rPr lang="en-US" b="1" dirty="0" smtClean="0">
                <a:solidFill>
                  <a:schemeClr val="accent2"/>
                </a:solidFill>
                <a:effectLst>
                  <a:outerShdw blurRad="38100" dist="38100" dir="2700000" algn="tl">
                    <a:srgbClr val="000000">
                      <a:alpha val="43137"/>
                    </a:srgbClr>
                  </a:outerShdw>
                </a:effectLst>
              </a:rPr>
            </a:br>
            <a:r>
              <a:rPr lang="en-US" b="1" dirty="0" smtClean="0">
                <a:solidFill>
                  <a:schemeClr val="accent2"/>
                </a:solidFill>
                <a:effectLst>
                  <a:outerShdw blurRad="38100" dist="38100" dir="2700000" algn="tl">
                    <a:srgbClr val="000000">
                      <a:alpha val="43137"/>
                    </a:srgbClr>
                  </a:outerShdw>
                </a:effectLst>
              </a:rPr>
              <a:t>Exploring New Territories</a:t>
            </a:r>
            <a:endParaRPr lang="en-US" b="1" dirty="0">
              <a:solidFill>
                <a:schemeClr val="accent2"/>
              </a:solidFill>
              <a:effectLst>
                <a:outerShdw blurRad="38100" dist="38100" dir="2700000" algn="tl">
                  <a:srgbClr val="000000">
                    <a:alpha val="43137"/>
                  </a:srgbClr>
                </a:outerShdw>
              </a:effectLst>
            </a:endParaRPr>
          </a:p>
        </p:txBody>
      </p:sp>
      <p:pic>
        <p:nvPicPr>
          <p:cNvPr id="6" name="Picture 3"/>
          <p:cNvPicPr>
            <a:picLocks noChangeAspect="1" noChangeArrowheads="1"/>
          </p:cNvPicPr>
          <p:nvPr/>
        </p:nvPicPr>
        <p:blipFill>
          <a:blip r:embed="rId2" cstate="print"/>
          <a:srcRect/>
          <a:stretch>
            <a:fillRect/>
          </a:stretch>
        </p:blipFill>
        <p:spPr bwMode="auto">
          <a:xfrm>
            <a:off x="2682240" y="5791200"/>
            <a:ext cx="6035040" cy="853054"/>
          </a:xfrm>
          <a:prstGeom prst="rect">
            <a:avLst/>
          </a:prstGeom>
          <a:noFill/>
          <a:ln w="9525">
            <a:noFill/>
            <a:miter lim="800000"/>
            <a:headEnd/>
            <a:tailEnd/>
          </a:ln>
        </p:spPr>
      </p:pic>
      <p:sp>
        <p:nvSpPr>
          <p:cNvPr id="5" name="Subtitle 4"/>
          <p:cNvSpPr>
            <a:spLocks noGrp="1"/>
          </p:cNvSpPr>
          <p:nvPr>
            <p:ph type="subTitle" idx="1"/>
          </p:nvPr>
        </p:nvSpPr>
        <p:spPr>
          <a:xfrm>
            <a:off x="1371600" y="3581400"/>
            <a:ext cx="6477000" cy="1752600"/>
          </a:xfrm>
        </p:spPr>
        <p:txBody>
          <a:bodyPr>
            <a:noAutofit/>
          </a:bodyPr>
          <a:lstStyle/>
          <a:p>
            <a:r>
              <a:rPr lang="en-US" sz="2400" b="1" dirty="0" smtClean="0"/>
              <a:t>Meghan </a:t>
            </a:r>
            <a:r>
              <a:rPr lang="en-US" sz="2400" b="1" dirty="0" err="1" smtClean="0"/>
              <a:t>Hauptli</a:t>
            </a:r>
            <a:endParaRPr lang="en-US" sz="2400" b="1" dirty="0" smtClean="0"/>
          </a:p>
          <a:p>
            <a:r>
              <a:rPr lang="en-US" sz="2400" b="1" dirty="0" smtClean="0">
                <a:hlinkClick r:id="rId3"/>
              </a:rPr>
              <a:t>mhauptli@lsi.fsu.edu</a:t>
            </a:r>
            <a:endParaRPr lang="en-US" sz="2400" b="1" dirty="0" smtClean="0"/>
          </a:p>
          <a:p>
            <a:r>
              <a:rPr lang="en-US" sz="2400" b="1" dirty="0" err="1" smtClean="0">
                <a:hlinkClick r:id="rId4"/>
              </a:rPr>
              <a:t>Donna.Marquis</a:t>
            </a:r>
            <a:r>
              <a:rPr lang="en-US" sz="2400" b="1" dirty="0" smtClean="0">
                <a:hlinkClick r:id="rId4"/>
              </a:rPr>
              <a:t>-Cox @</a:t>
            </a:r>
            <a:r>
              <a:rPr lang="en-US" sz="2400" b="1" dirty="0" err="1" smtClean="0">
                <a:hlinkClick r:id="rId4"/>
              </a:rPr>
              <a:t>sarasotacountyschools.net</a:t>
            </a:r>
            <a:endParaRPr lang="en-US" sz="2400" b="1" dirty="0" smtClean="0"/>
          </a:p>
          <a:p>
            <a:r>
              <a:rPr lang="en-US" sz="2000" b="1" dirty="0" smtClean="0"/>
              <a:t>Sarasota County Public Schools</a:t>
            </a:r>
          </a:p>
          <a:p>
            <a:r>
              <a:rPr lang="en-US" sz="2000" b="1" dirty="0" smtClean="0"/>
              <a:t>August 2013</a:t>
            </a:r>
          </a:p>
          <a:p>
            <a:endParaRPr lang="en-US" sz="2400" b="1" dirty="0"/>
          </a:p>
        </p:txBody>
      </p:sp>
      <p:pic>
        <p:nvPicPr>
          <p:cNvPr id="8" name="Picture 2"/>
          <p:cNvPicPr>
            <a:picLocks noChangeAspect="1" noChangeArrowheads="1"/>
          </p:cNvPicPr>
          <p:nvPr/>
        </p:nvPicPr>
        <p:blipFill>
          <a:blip r:embed="rId5" cstate="print"/>
          <a:srcRect l="39375" t="26000" r="22500" b="7000"/>
          <a:stretch>
            <a:fillRect/>
          </a:stretch>
        </p:blipFill>
        <p:spPr bwMode="auto">
          <a:xfrm>
            <a:off x="7086600" y="3962400"/>
            <a:ext cx="1526275" cy="1447800"/>
          </a:xfrm>
          <a:prstGeom prst="rect">
            <a:avLst/>
          </a:prstGeom>
          <a:noFill/>
          <a:ln w="9525">
            <a:noFill/>
            <a:miter lim="800000"/>
            <a:headEnd/>
            <a:tailEnd/>
          </a:ln>
          <a:effectLst/>
        </p:spPr>
      </p:pic>
      <p:pic>
        <p:nvPicPr>
          <p:cNvPr id="9" name="Picture 3"/>
          <p:cNvPicPr>
            <a:picLocks noChangeAspect="1" noChangeArrowheads="1"/>
          </p:cNvPicPr>
          <p:nvPr/>
        </p:nvPicPr>
        <p:blipFill>
          <a:blip r:embed="rId6" cstate="print"/>
          <a:srcRect l="13750" t="22000" r="68750" b="59000"/>
          <a:stretch>
            <a:fillRect/>
          </a:stretch>
        </p:blipFill>
        <p:spPr bwMode="auto">
          <a:xfrm>
            <a:off x="533401" y="3901440"/>
            <a:ext cx="1676400" cy="1280160"/>
          </a:xfrm>
          <a:prstGeom prst="rect">
            <a:avLst/>
          </a:prstGeom>
          <a:noFill/>
          <a:ln w="9525">
            <a:noFill/>
            <a:miter lim="800000"/>
            <a:headEnd/>
            <a:tailEnd/>
          </a:ln>
          <a:effectLst/>
        </p:spPr>
      </p:pic>
      <p:pic>
        <p:nvPicPr>
          <p:cNvPr id="10" name="Picture 1"/>
          <p:cNvPicPr>
            <a:picLocks noChangeArrowheads="1"/>
          </p:cNvPicPr>
          <p:nvPr/>
        </p:nvPicPr>
        <p:blipFill>
          <a:blip r:embed="rId7" cstate="print"/>
          <a:srcRect l="43750" t="38000" r="25000" b="19000"/>
          <a:stretch>
            <a:fillRect/>
          </a:stretch>
        </p:blipFill>
        <p:spPr bwMode="auto">
          <a:xfrm>
            <a:off x="7086600" y="4038600"/>
            <a:ext cx="1554480" cy="1371600"/>
          </a:xfrm>
          <a:prstGeom prst="rect">
            <a:avLst/>
          </a:prstGeom>
          <a:noFill/>
          <a:ln w="9525">
            <a:noFill/>
            <a:miter lim="800000"/>
            <a:headEnd/>
            <a:tailEnd/>
          </a:ln>
          <a:effectLst/>
        </p:spPr>
      </p:pic>
      <p:pic>
        <p:nvPicPr>
          <p:cNvPr id="11" name="Picture 10" descr="E:\Desktop 20130611 Original\WORK\FDLRS\fdlrs pix\FDLRS logo.jpg"/>
          <p:cNvPicPr/>
          <p:nvPr/>
        </p:nvPicPr>
        <p:blipFill>
          <a:blip r:embed="rId8" cstate="print"/>
          <a:srcRect/>
          <a:stretch>
            <a:fillRect/>
          </a:stretch>
        </p:blipFill>
        <p:spPr bwMode="auto">
          <a:xfrm>
            <a:off x="822960" y="5623560"/>
            <a:ext cx="1005840" cy="1005840"/>
          </a:xfrm>
          <a:prstGeom prst="rect">
            <a:avLst/>
          </a:prstGeom>
          <a:noFill/>
          <a:ln w="9525">
            <a:noFill/>
            <a:miter lim="800000"/>
            <a:headEnd/>
            <a:tailEnd/>
          </a:ln>
        </p:spPr>
      </p:pic>
      <p:sp>
        <p:nvSpPr>
          <p:cNvPr id="12" name="TextBox 11"/>
          <p:cNvSpPr txBox="1"/>
          <p:nvPr/>
        </p:nvSpPr>
        <p:spPr>
          <a:xfrm>
            <a:off x="609600" y="228600"/>
            <a:ext cx="5181600" cy="461665"/>
          </a:xfrm>
          <a:prstGeom prst="rect">
            <a:avLst/>
          </a:prstGeom>
          <a:noFill/>
        </p:spPr>
        <p:txBody>
          <a:bodyPr wrap="square" rtlCol="0">
            <a:spAutoFit/>
          </a:bodyPr>
          <a:lstStyle/>
          <a:p>
            <a:pPr algn="r"/>
            <a:r>
              <a:rPr lang="en-US" sz="2400" dirty="0" smtClean="0"/>
              <a:t>http://ese2013.wikispaces.com</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Bell Work</a:t>
            </a:r>
          </a:p>
        </p:txBody>
      </p:sp>
      <p:sp>
        <p:nvSpPr>
          <p:cNvPr id="3075" name="Content Placeholder 2"/>
          <p:cNvSpPr>
            <a:spLocks noGrp="1"/>
          </p:cNvSpPr>
          <p:nvPr>
            <p:ph idx="1"/>
          </p:nvPr>
        </p:nvSpPr>
        <p:spPr/>
        <p:txBody>
          <a:bodyPr/>
          <a:lstStyle/>
          <a:p>
            <a:r>
              <a:rPr lang="en-US" dirty="0" smtClean="0"/>
              <a:t>Please sign in for the afternoon.</a:t>
            </a:r>
          </a:p>
          <a:p>
            <a:r>
              <a:rPr lang="en-US" dirty="0" smtClean="0"/>
              <a:t>Bring up the </a:t>
            </a:r>
            <a:r>
              <a:rPr lang="en-US" dirty="0" err="1" smtClean="0"/>
              <a:t>wikispace</a:t>
            </a:r>
            <a:r>
              <a:rPr lang="en-US" dirty="0" smtClean="0"/>
              <a:t> for this session</a:t>
            </a:r>
          </a:p>
          <a:p>
            <a:r>
              <a:rPr lang="en-US" dirty="0" smtClean="0">
                <a:solidFill>
                  <a:srgbClr val="FF0000"/>
                </a:solidFill>
                <a:hlinkClick r:id="rId2"/>
              </a:rPr>
              <a:t>http://ese2013.wikispaces.com</a:t>
            </a:r>
            <a:endParaRPr lang="en-US" dirty="0" smtClean="0">
              <a:solidFill>
                <a:srgbClr val="FF0000"/>
              </a:solidFill>
            </a:endParaRPr>
          </a:p>
          <a:p>
            <a:r>
              <a:rPr lang="en-US" dirty="0" smtClean="0">
                <a:solidFill>
                  <a:srgbClr val="FF0000"/>
                </a:solidFill>
              </a:rPr>
              <a:t>Join this wiki</a:t>
            </a:r>
          </a:p>
          <a:p>
            <a:r>
              <a:rPr lang="en-US" dirty="0" smtClean="0">
                <a:solidFill>
                  <a:srgbClr val="FF0000"/>
                </a:solidFill>
              </a:rPr>
              <a:t>If you do not have a wiki account, sign up for one now at </a:t>
            </a:r>
          </a:p>
          <a:p>
            <a:r>
              <a:rPr lang="en-US" dirty="0" smtClean="0">
                <a:solidFill>
                  <a:srgbClr val="FF0000"/>
                </a:solidFill>
                <a:hlinkClick r:id="rId3"/>
              </a:rPr>
              <a:t>http://www.wikispaces.com</a:t>
            </a:r>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solidFill>
                <a:srgbClr val="FF0000"/>
              </a:solidFill>
            </a:endParaRP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Electronic Parking Lot</a:t>
            </a:r>
          </a:p>
        </p:txBody>
      </p:sp>
      <p:sp>
        <p:nvSpPr>
          <p:cNvPr id="3075" name="Content Placeholder 2"/>
          <p:cNvSpPr>
            <a:spLocks noGrp="1"/>
          </p:cNvSpPr>
          <p:nvPr>
            <p:ph idx="1"/>
          </p:nvPr>
        </p:nvSpPr>
        <p:spPr/>
        <p:txBody>
          <a:bodyPr/>
          <a:lstStyle/>
          <a:p>
            <a:r>
              <a:rPr lang="en-US" dirty="0" smtClean="0">
                <a:solidFill>
                  <a:srgbClr val="FF0000"/>
                </a:solidFill>
              </a:rPr>
              <a:t>Text 33130 </a:t>
            </a:r>
            <a:r>
              <a:rPr lang="en-US" dirty="0" smtClean="0"/>
              <a:t>and your message to </a:t>
            </a:r>
            <a:r>
              <a:rPr lang="en-US" dirty="0" smtClean="0">
                <a:solidFill>
                  <a:srgbClr val="FF0000"/>
                </a:solidFill>
              </a:rPr>
              <a:t>37607</a:t>
            </a:r>
          </a:p>
          <a:p>
            <a:r>
              <a:rPr lang="en-US" dirty="0" smtClean="0"/>
              <a:t>Go to</a:t>
            </a:r>
            <a:r>
              <a:rPr lang="en-US" dirty="0" smtClean="0">
                <a:solidFill>
                  <a:srgbClr val="FF0000"/>
                </a:solidFill>
              </a:rPr>
              <a:t> www.PollEv.com/ese2013 </a:t>
            </a:r>
            <a:r>
              <a:rPr lang="en-US" dirty="0" smtClean="0"/>
              <a:t>and submit your question/comment.</a:t>
            </a:r>
          </a:p>
          <a:p>
            <a:endParaRPr lang="en-US" dirty="0" smtClean="0"/>
          </a:p>
          <a:p>
            <a:r>
              <a:rPr lang="en-US" dirty="0" smtClean="0">
                <a:hlinkClick r:id="rId2"/>
              </a:rPr>
              <a:t>http://www.PollEv.com/ese2013</a:t>
            </a:r>
            <a:endParaRPr lang="en-US" dirty="0" smtClean="0"/>
          </a:p>
          <a:p>
            <a:endParaRPr lang="en-US" dirty="0" smtClean="0"/>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I Were Your Son</a:t>
            </a:r>
            <a:endParaRPr lang="en-US" dirty="0"/>
          </a:p>
        </p:txBody>
      </p:sp>
      <p:sp>
        <p:nvSpPr>
          <p:cNvPr id="3" name="Content Placeholder 2"/>
          <p:cNvSpPr>
            <a:spLocks noGrp="1"/>
          </p:cNvSpPr>
          <p:nvPr>
            <p:ph idx="1"/>
          </p:nvPr>
        </p:nvSpPr>
        <p:spPr/>
        <p:txBody>
          <a:bodyPr/>
          <a:lstStyle/>
          <a:p>
            <a:r>
              <a:rPr lang="en-US" dirty="0" smtClean="0"/>
              <a:t>Watch the clip, reflecting on how this resonates for your experience as a teacher.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I Were Your Son</a:t>
            </a:r>
            <a:endParaRPr lang="en-US" dirty="0"/>
          </a:p>
        </p:txBody>
      </p:sp>
      <p:sp>
        <p:nvSpPr>
          <p:cNvPr id="3" name="Content Placeholder 2"/>
          <p:cNvSpPr>
            <a:spLocks noGrp="1"/>
          </p:cNvSpPr>
          <p:nvPr>
            <p:ph idx="1"/>
          </p:nvPr>
        </p:nvSpPr>
        <p:spPr/>
        <p:txBody>
          <a:bodyPr/>
          <a:lstStyle/>
          <a:p>
            <a:endParaRPr lang="en-US"/>
          </a:p>
        </p:txBody>
      </p:sp>
      <p:pic>
        <p:nvPicPr>
          <p:cNvPr id="81922" name="Picture 2">
            <a:hlinkClick r:id="rId2"/>
          </p:cNvPr>
          <p:cNvPicPr>
            <a:picLocks noChangeAspect="1" noChangeArrowheads="1"/>
          </p:cNvPicPr>
          <p:nvPr/>
        </p:nvPicPr>
        <p:blipFill>
          <a:blip r:embed="rId3" cstate="print"/>
          <a:srcRect l="15625" t="25000" r="34375" b="10000"/>
          <a:stretch>
            <a:fillRect/>
          </a:stretch>
        </p:blipFill>
        <p:spPr bwMode="auto">
          <a:xfrm>
            <a:off x="1676400" y="1295400"/>
            <a:ext cx="6096000" cy="4953000"/>
          </a:xfrm>
          <a:prstGeom prst="rect">
            <a:avLst/>
          </a:prstGeom>
          <a:noFill/>
          <a:ln w="9525">
            <a:noFill/>
            <a:miter lim="800000"/>
            <a:headEnd/>
            <a:tailEnd/>
          </a:ln>
          <a:effectLst/>
        </p:spPr>
      </p:pic>
      <p:sp>
        <p:nvSpPr>
          <p:cNvPr id="5" name="TextBox 4"/>
          <p:cNvSpPr txBox="1"/>
          <p:nvPr/>
        </p:nvSpPr>
        <p:spPr>
          <a:xfrm>
            <a:off x="2667000" y="6260068"/>
            <a:ext cx="7239000" cy="646331"/>
          </a:xfrm>
          <a:prstGeom prst="rect">
            <a:avLst/>
          </a:prstGeom>
          <a:noFill/>
        </p:spPr>
        <p:txBody>
          <a:bodyPr wrap="square" rtlCol="0">
            <a:spAutoFit/>
          </a:bodyPr>
          <a:lstStyle/>
          <a:p>
            <a:r>
              <a:rPr lang="en-US" dirty="0" smtClean="0">
                <a:hlinkClick r:id="rId4"/>
              </a:rPr>
              <a:t>http://differentiate-with-technology.wikispaces.com</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I Were Your Son</a:t>
            </a:r>
            <a:endParaRPr lang="en-US" dirty="0"/>
          </a:p>
        </p:txBody>
      </p:sp>
      <p:sp>
        <p:nvSpPr>
          <p:cNvPr id="3" name="Content Placeholder 2"/>
          <p:cNvSpPr>
            <a:spLocks noGrp="1"/>
          </p:cNvSpPr>
          <p:nvPr>
            <p:ph idx="1"/>
          </p:nvPr>
        </p:nvSpPr>
        <p:spPr/>
        <p:txBody>
          <a:bodyPr/>
          <a:lstStyle/>
          <a:p>
            <a:r>
              <a:rPr lang="en-US" dirty="0" smtClean="0"/>
              <a:t>Now, find a “fence partner” and share your thoughts.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Pride Domains</a:t>
            </a:r>
            <a:endParaRPr lang="en-US" b="1" dirty="0"/>
          </a:p>
        </p:txBody>
      </p:sp>
      <p:sp>
        <p:nvSpPr>
          <p:cNvPr id="3" name="Content Placeholder 2"/>
          <p:cNvSpPr>
            <a:spLocks noGrp="1"/>
          </p:cNvSpPr>
          <p:nvPr>
            <p:ph idx="1"/>
          </p:nvPr>
        </p:nvSpPr>
        <p:spPr/>
        <p:txBody>
          <a:bodyPr>
            <a:normAutofit fontScale="85000" lnSpcReduction="20000"/>
          </a:bodyPr>
          <a:lstStyle/>
          <a:p>
            <a:r>
              <a:rPr lang="en-US" dirty="0" smtClean="0">
                <a:solidFill>
                  <a:srgbClr val="C00000"/>
                </a:solidFill>
              </a:rPr>
              <a:t>Domain I.1.  Establishing High Expectations for Student Learning and Work</a:t>
            </a:r>
          </a:p>
          <a:p>
            <a:r>
              <a:rPr lang="en-US" dirty="0" smtClean="0">
                <a:solidFill>
                  <a:schemeClr val="accent2"/>
                </a:solidFill>
              </a:rPr>
              <a:t>Domain II.1.  Demonstrating a Deep Knowledge of Content</a:t>
            </a:r>
          </a:p>
          <a:p>
            <a:r>
              <a:rPr lang="en-US" dirty="0" smtClean="0">
                <a:solidFill>
                  <a:srgbClr val="C00000"/>
                </a:solidFill>
              </a:rPr>
              <a:t>Domain II.3.  Using Data to Attend to Individual Student Needs</a:t>
            </a:r>
          </a:p>
          <a:p>
            <a:r>
              <a:rPr lang="en-US" dirty="0" smtClean="0">
                <a:solidFill>
                  <a:schemeClr val="accent2"/>
                </a:solidFill>
              </a:rPr>
              <a:t>Domain II.4.  Planning Formative and Summative Assessments</a:t>
            </a:r>
          </a:p>
          <a:p>
            <a:r>
              <a:rPr lang="en-US" dirty="0" smtClean="0">
                <a:solidFill>
                  <a:srgbClr val="C00000"/>
                </a:solidFill>
              </a:rPr>
              <a:t>Domain II.5.  Determining Strategies For Meaningful/Coherent Instruction</a:t>
            </a:r>
          </a:p>
          <a:p>
            <a:r>
              <a:rPr lang="en-US" dirty="0" smtClean="0">
                <a:solidFill>
                  <a:schemeClr val="accent2"/>
                </a:solidFill>
              </a:rPr>
              <a:t>Domain II.6. Using Instructional Time Effectively</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Pride Domains</a:t>
            </a:r>
            <a:endParaRPr lang="en-US" b="1" dirty="0"/>
          </a:p>
        </p:txBody>
      </p:sp>
      <p:sp>
        <p:nvSpPr>
          <p:cNvPr id="3" name="Content Placeholder 2"/>
          <p:cNvSpPr>
            <a:spLocks noGrp="1"/>
          </p:cNvSpPr>
          <p:nvPr>
            <p:ph idx="1"/>
          </p:nvPr>
        </p:nvSpPr>
        <p:spPr/>
        <p:txBody>
          <a:bodyPr>
            <a:normAutofit fontScale="85000" lnSpcReduction="10000"/>
          </a:bodyPr>
          <a:lstStyle/>
          <a:p>
            <a:r>
              <a:rPr lang="en-US" dirty="0" smtClean="0">
                <a:solidFill>
                  <a:srgbClr val="C00000"/>
                </a:solidFill>
              </a:rPr>
              <a:t>Domain III.1 Engaging Students in Learning</a:t>
            </a:r>
          </a:p>
          <a:p>
            <a:r>
              <a:rPr lang="en-US" dirty="0" smtClean="0">
                <a:solidFill>
                  <a:schemeClr val="accent2"/>
                </a:solidFill>
              </a:rPr>
              <a:t>Domain III.2 </a:t>
            </a:r>
            <a:r>
              <a:rPr lang="en-US" b="1" dirty="0" smtClean="0">
                <a:solidFill>
                  <a:schemeClr val="accent2"/>
                </a:solidFill>
              </a:rPr>
              <a:t>Varying Instruction to Meet Student Needs</a:t>
            </a:r>
          </a:p>
          <a:p>
            <a:r>
              <a:rPr lang="en-US" dirty="0" smtClean="0">
                <a:solidFill>
                  <a:srgbClr val="C00000"/>
                </a:solidFill>
              </a:rPr>
              <a:t>Domain III.5. Adjusting and Monitoring Instruction to Enhance Achievement &amp; Student Mastery</a:t>
            </a:r>
            <a:endParaRPr lang="en-US" b="1" dirty="0" smtClean="0">
              <a:solidFill>
                <a:srgbClr val="C00000"/>
              </a:solidFill>
            </a:endParaRPr>
          </a:p>
          <a:p>
            <a:r>
              <a:rPr lang="en-US" dirty="0" smtClean="0">
                <a:solidFill>
                  <a:schemeClr val="accent2"/>
                </a:solidFill>
              </a:rPr>
              <a:t>Domain III.6. Planning Interventions and/or Locating/Utilizing  Resources to  Increase Student Achievement and Meet Goals</a:t>
            </a:r>
            <a:endParaRPr lang="en-US" b="1" dirty="0" smtClean="0">
              <a:solidFill>
                <a:schemeClr val="accent2"/>
              </a:solidFill>
            </a:endParaRPr>
          </a:p>
          <a:p>
            <a:r>
              <a:rPr lang="en-US" dirty="0" smtClean="0">
                <a:solidFill>
                  <a:srgbClr val="C00000"/>
                </a:solidFill>
              </a:rPr>
              <a:t>Domain III.8 Using Technology To Support Learning</a:t>
            </a:r>
          </a:p>
          <a:p>
            <a:endParaRPr lang="en-US" dirty="0" smtClean="0"/>
          </a:p>
        </p:txBody>
      </p:sp>
      <p:sp>
        <p:nvSpPr>
          <p:cNvPr id="5" name="Oval 4"/>
          <p:cNvSpPr/>
          <p:nvPr/>
        </p:nvSpPr>
        <p:spPr>
          <a:xfrm>
            <a:off x="609600" y="4876800"/>
            <a:ext cx="7391400" cy="1600200"/>
          </a:xfrm>
          <a:prstGeom prst="ellipse">
            <a:avLst/>
          </a:prstGeom>
          <a:noFill/>
          <a:ln w="349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28625" y="257175"/>
            <a:ext cx="7543800" cy="1571625"/>
          </a:xfrm>
        </p:spPr>
        <p:txBody>
          <a:bodyPr/>
          <a:lstStyle/>
          <a:p>
            <a:r>
              <a:rPr lang="en-US" sz="3200" b="1" dirty="0" smtClean="0"/>
              <a:t>College and Career Readiness Anchor Standards</a:t>
            </a:r>
            <a:br>
              <a:rPr lang="en-US" sz="3200" b="1" dirty="0" smtClean="0"/>
            </a:br>
            <a:r>
              <a:rPr lang="en-US" sz="3200" b="1" dirty="0" smtClean="0"/>
              <a:t>for Speaking and Listening</a:t>
            </a:r>
          </a:p>
        </p:txBody>
      </p:sp>
      <p:sp>
        <p:nvSpPr>
          <p:cNvPr id="3" name="Content Placeholder 2"/>
          <p:cNvSpPr>
            <a:spLocks noGrp="1"/>
          </p:cNvSpPr>
          <p:nvPr>
            <p:ph sz="quarter" idx="1"/>
          </p:nvPr>
        </p:nvSpPr>
        <p:spPr/>
        <p:txBody>
          <a:bodyPr>
            <a:normAutofit fontScale="77500" lnSpcReduction="20000"/>
          </a:bodyPr>
          <a:lstStyle/>
          <a:p>
            <a:pPr>
              <a:buFontTx/>
              <a:buNone/>
              <a:defRPr/>
            </a:pPr>
            <a:endParaRPr lang="en-US" b="1" dirty="0" smtClean="0"/>
          </a:p>
          <a:p>
            <a:pPr>
              <a:buFontTx/>
              <a:buNone/>
              <a:defRPr/>
            </a:pPr>
            <a:r>
              <a:rPr lang="en-US" b="1" dirty="0" smtClean="0">
                <a:solidFill>
                  <a:srgbClr val="FF0000"/>
                </a:solidFill>
                <a:effectLst>
                  <a:outerShdw blurRad="38100" dist="38100" dir="2700000" algn="tl">
                    <a:srgbClr val="000000">
                      <a:alpha val="43137"/>
                    </a:srgbClr>
                  </a:outerShdw>
                </a:effectLst>
              </a:rPr>
              <a:t>Comprehension and Collaboration</a:t>
            </a:r>
          </a:p>
          <a:p>
            <a:pPr>
              <a:buFontTx/>
              <a:buNone/>
              <a:defRPr/>
            </a:pPr>
            <a:endParaRPr lang="en-US" dirty="0" smtClean="0"/>
          </a:p>
          <a:p>
            <a:pPr>
              <a:buFontTx/>
              <a:buNone/>
              <a:defRPr/>
            </a:pPr>
            <a:r>
              <a:rPr lang="en-US" dirty="0" smtClean="0"/>
              <a:t>1. Prepare for and participate effectively in a range of conversations and collaborations with diverse partners, building on others’ ideas and expressing their own clearly and persuasively.</a:t>
            </a:r>
          </a:p>
          <a:p>
            <a:pPr>
              <a:buFontTx/>
              <a:buNone/>
              <a:defRPr/>
            </a:pPr>
            <a:r>
              <a:rPr lang="en-US" dirty="0" smtClean="0"/>
              <a:t>2. Integrate and evaluate information presented in diverse media and formats, including visually, quantitatively, and orally.</a:t>
            </a:r>
          </a:p>
          <a:p>
            <a:pPr>
              <a:buFontTx/>
              <a:buNone/>
              <a:defRPr/>
            </a:pPr>
            <a:r>
              <a:rPr lang="en-US" dirty="0" smtClean="0"/>
              <a:t>3. Evaluate a speaker’s point of view, reasoning, and use of evidence and rhetoric.</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4" end="4"/>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381000"/>
            <a:ext cx="8382000" cy="1371600"/>
          </a:xfrm>
        </p:spPr>
        <p:txBody>
          <a:bodyPr/>
          <a:lstStyle/>
          <a:p>
            <a:r>
              <a:rPr lang="en-US" sz="3200" b="1" dirty="0" smtClean="0"/>
              <a:t>College and Career Readiness Anchor Standards</a:t>
            </a:r>
            <a:br>
              <a:rPr lang="en-US" sz="3200" b="1" dirty="0" smtClean="0"/>
            </a:br>
            <a:r>
              <a:rPr lang="en-US" sz="3200" b="1" dirty="0" smtClean="0"/>
              <a:t>for Speaking and Listening</a:t>
            </a:r>
          </a:p>
        </p:txBody>
      </p:sp>
      <p:sp>
        <p:nvSpPr>
          <p:cNvPr id="3" name="Content Placeholder 2"/>
          <p:cNvSpPr>
            <a:spLocks noGrp="1"/>
          </p:cNvSpPr>
          <p:nvPr>
            <p:ph sz="quarter" idx="1"/>
          </p:nvPr>
        </p:nvSpPr>
        <p:spPr/>
        <p:txBody>
          <a:bodyPr>
            <a:normAutofit fontScale="70000" lnSpcReduction="20000"/>
          </a:bodyPr>
          <a:lstStyle/>
          <a:p>
            <a:pPr>
              <a:buFontTx/>
              <a:buNone/>
              <a:defRPr/>
            </a:pPr>
            <a:endParaRPr lang="en-US" b="1" dirty="0" smtClean="0"/>
          </a:p>
          <a:p>
            <a:pPr>
              <a:buFontTx/>
              <a:buNone/>
              <a:defRPr/>
            </a:pPr>
            <a:r>
              <a:rPr lang="en-US" b="1" dirty="0" smtClean="0">
                <a:solidFill>
                  <a:srgbClr val="FF0000"/>
                </a:solidFill>
                <a:effectLst>
                  <a:outerShdw blurRad="38100" dist="38100" dir="2700000" algn="tl">
                    <a:srgbClr val="000000">
                      <a:alpha val="43137"/>
                    </a:srgbClr>
                  </a:outerShdw>
                </a:effectLst>
              </a:rPr>
              <a:t>Presentation of Knowledge and Ideas</a:t>
            </a:r>
          </a:p>
          <a:p>
            <a:pPr>
              <a:buFontTx/>
              <a:buNone/>
              <a:defRPr/>
            </a:pPr>
            <a:endParaRPr lang="en-US" b="1" dirty="0" smtClean="0"/>
          </a:p>
          <a:p>
            <a:pPr>
              <a:buFontTx/>
              <a:buNone/>
              <a:defRPr/>
            </a:pPr>
            <a:r>
              <a:rPr lang="en-US" dirty="0" smtClean="0"/>
              <a:t>4. Present information, findings, and supporting evidence such that listeners can follow the line of reasoning and the organization, development, and style are appropriate to task, purpose, and audience.</a:t>
            </a:r>
          </a:p>
          <a:p>
            <a:pPr>
              <a:buFontTx/>
              <a:buNone/>
              <a:defRPr/>
            </a:pPr>
            <a:r>
              <a:rPr lang="en-US" dirty="0" smtClean="0"/>
              <a:t>5. Make strategic use of digital media and visual displays of data to express information and enhance understanding of presentations.</a:t>
            </a:r>
          </a:p>
          <a:p>
            <a:pPr>
              <a:buFontTx/>
              <a:buNone/>
              <a:defRPr/>
            </a:pPr>
            <a:r>
              <a:rPr lang="en-US" dirty="0" smtClean="0"/>
              <a:t>6. Adapt speech to a variety of contexts and communicative tasks, demonstrating command of formal English.</a:t>
            </a:r>
          </a:p>
          <a:p>
            <a:pPr>
              <a:defRPr/>
            </a:pP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p:cBhvr override="childStyle">
                                        <p:cTn id="6" dur="2000" fill="hold"/>
                                        <p:tgtEl>
                                          <p:spTgt spid="3">
                                            <p:txEl>
                                              <p:pRg st="4" end="4"/>
                                            </p:txEl>
                                          </p:spTgt>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b="1" dirty="0" smtClean="0"/>
              <a:t>Common Core Applied to Students with Disabilities</a:t>
            </a:r>
            <a:endParaRPr lang="en-US" b="1" dirty="0"/>
          </a:p>
        </p:txBody>
      </p:sp>
      <p:sp>
        <p:nvSpPr>
          <p:cNvPr id="3" name="Content Placeholder 2"/>
          <p:cNvSpPr>
            <a:spLocks noGrp="1"/>
          </p:cNvSpPr>
          <p:nvPr>
            <p:ph idx="1"/>
          </p:nvPr>
        </p:nvSpPr>
        <p:spPr>
          <a:xfrm>
            <a:off x="457200" y="1951037"/>
            <a:ext cx="8382000" cy="4525963"/>
          </a:xfrm>
        </p:spPr>
        <p:txBody>
          <a:bodyPr/>
          <a:lstStyle/>
          <a:p>
            <a:pPr>
              <a:spcAft>
                <a:spcPts val="600"/>
              </a:spcAft>
              <a:buNone/>
            </a:pPr>
            <a:r>
              <a:rPr lang="en-US" b="1" dirty="0" smtClean="0">
                <a:solidFill>
                  <a:srgbClr val="FF0000"/>
                </a:solidFill>
              </a:rPr>
              <a:t>Three Areas of Focus:</a:t>
            </a:r>
          </a:p>
          <a:p>
            <a:pPr marL="514350" indent="-514350">
              <a:spcAft>
                <a:spcPts val="600"/>
              </a:spcAft>
              <a:buFont typeface="+mj-lt"/>
              <a:buAutoNum type="arabicPeriod"/>
            </a:pPr>
            <a:r>
              <a:rPr lang="en-US" dirty="0" smtClean="0"/>
              <a:t>Instructional </a:t>
            </a:r>
            <a:r>
              <a:rPr lang="en-US" dirty="0" smtClean="0"/>
              <a:t>Supports for Learning (UDL)</a:t>
            </a:r>
          </a:p>
          <a:p>
            <a:pPr marL="514350" indent="-514350">
              <a:spcAft>
                <a:spcPts val="600"/>
              </a:spcAft>
              <a:buFont typeface="+mj-lt"/>
              <a:buAutoNum type="arabicPeriod"/>
            </a:pPr>
            <a:r>
              <a:rPr lang="en-US" dirty="0" smtClean="0"/>
              <a:t>Instructional Accommodations</a:t>
            </a:r>
          </a:p>
          <a:p>
            <a:pPr marL="514350" indent="-514350">
              <a:spcAft>
                <a:spcPts val="600"/>
              </a:spcAft>
              <a:buFont typeface="+mj-lt"/>
              <a:buAutoNum type="arabicPeriod"/>
            </a:pPr>
            <a:r>
              <a:rPr lang="en-US" dirty="0" smtClean="0"/>
              <a:t>Assistive Technology Devices and Services</a:t>
            </a:r>
          </a:p>
        </p:txBody>
      </p:sp>
      <p:sp>
        <p:nvSpPr>
          <p:cNvPr id="4" name="TextBox 3"/>
          <p:cNvSpPr txBox="1"/>
          <p:nvPr/>
        </p:nvSpPr>
        <p:spPr>
          <a:xfrm>
            <a:off x="2667000" y="5568315"/>
            <a:ext cx="6019800" cy="1292662"/>
          </a:xfrm>
          <a:prstGeom prst="rect">
            <a:avLst/>
          </a:prstGeom>
          <a:noFill/>
        </p:spPr>
        <p:txBody>
          <a:bodyPr wrap="square" rtlCol="0">
            <a:spAutoFit/>
          </a:bodyPr>
          <a:lstStyle/>
          <a:p>
            <a:r>
              <a:rPr lang="en-US" sz="2000" dirty="0" smtClean="0">
                <a:hlinkClick r:id="rId3"/>
              </a:rPr>
              <a:t>http://www.corestandards.org/assets/application-to-students-with-disabilities.pdf</a:t>
            </a:r>
            <a:endParaRPr lang="en-US" sz="2000" dirty="0" smtClean="0"/>
          </a:p>
          <a:p>
            <a:endParaRPr lang="en-US" sz="2000" dirty="0" smtClean="0"/>
          </a:p>
          <a:p>
            <a:endParaRPr lang="en-US" dirty="0"/>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Bell Work</a:t>
            </a:r>
          </a:p>
        </p:txBody>
      </p:sp>
      <p:sp>
        <p:nvSpPr>
          <p:cNvPr id="3075" name="Content Placeholder 2"/>
          <p:cNvSpPr>
            <a:spLocks noGrp="1"/>
          </p:cNvSpPr>
          <p:nvPr>
            <p:ph idx="1"/>
          </p:nvPr>
        </p:nvSpPr>
        <p:spPr/>
        <p:txBody>
          <a:bodyPr/>
          <a:lstStyle/>
          <a:p>
            <a:r>
              <a:rPr lang="en-US" dirty="0" smtClean="0"/>
              <a:t>Sign in</a:t>
            </a:r>
          </a:p>
          <a:p>
            <a:r>
              <a:rPr lang="en-US" dirty="0" smtClean="0"/>
              <a:t>Find a place at a computer</a:t>
            </a:r>
          </a:p>
          <a:p>
            <a:r>
              <a:rPr lang="en-US" dirty="0" smtClean="0"/>
              <a:t>Put the jump drive in that you received this morning</a:t>
            </a:r>
          </a:p>
          <a:p>
            <a:r>
              <a:rPr lang="en-US" dirty="0" smtClean="0"/>
              <a:t>Introduce yourself to a neighbor</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chemeClr val="accent2"/>
                </a:solidFill>
                <a:effectLst>
                  <a:outerShdw blurRad="38100" dist="38100" dir="2700000" algn="tl">
                    <a:srgbClr val="000000">
                      <a:alpha val="43137"/>
                    </a:srgbClr>
                  </a:outerShdw>
                </a:effectLst>
              </a:rPr>
              <a:t>Let’s Take A Closer Look</a:t>
            </a:r>
            <a:endParaRPr lang="en-US" b="1" dirty="0">
              <a:solidFill>
                <a:schemeClr val="accent2"/>
              </a:solidFill>
              <a:effectLst>
                <a:outerShdw blurRad="38100" dist="38100" dir="2700000" algn="tl">
                  <a:srgbClr val="000000">
                    <a:alpha val="43137"/>
                  </a:srgbClr>
                </a:outerShdw>
              </a:effectLst>
            </a:endParaRPr>
          </a:p>
        </p:txBody>
      </p:sp>
      <p:pic>
        <p:nvPicPr>
          <p:cNvPr id="4" name="Picture 4" descr="MPj04101420000[1]"/>
          <p:cNvPicPr>
            <a:picLocks noGrp="1" noChangeAspect="1" noChangeArrowheads="1"/>
          </p:cNvPicPr>
          <p:nvPr>
            <p:ph sz="half" idx="1"/>
          </p:nvPr>
        </p:nvPicPr>
        <p:blipFill>
          <a:blip r:embed="rId3" cstate="print"/>
          <a:stretch>
            <a:fillRect/>
          </a:stretch>
        </p:blipFill>
        <p:spPr bwMode="auto">
          <a:xfrm>
            <a:off x="1296616" y="1524000"/>
            <a:ext cx="3199184" cy="4811572"/>
          </a:xfrm>
          <a:prstGeom prst="rect">
            <a:avLst/>
          </a:prstGeom>
          <a:noFill/>
        </p:spPr>
      </p:pic>
      <p:sp>
        <p:nvSpPr>
          <p:cNvPr id="5" name="Content Placeholder 4"/>
          <p:cNvSpPr>
            <a:spLocks noGrp="1"/>
          </p:cNvSpPr>
          <p:nvPr>
            <p:ph sz="half" idx="2"/>
          </p:nvPr>
        </p:nvSpPr>
        <p:spPr>
          <a:xfrm>
            <a:off x="4572000" y="1524000"/>
            <a:ext cx="4361688" cy="4663440"/>
          </a:xfrm>
        </p:spPr>
        <p:txBody>
          <a:bodyPr/>
          <a:lstStyle/>
          <a:p>
            <a:pPr>
              <a:buNone/>
            </a:pPr>
            <a:r>
              <a:rPr lang="en-US" sz="7200" dirty="0" smtClean="0"/>
              <a:t>	</a:t>
            </a:r>
            <a:endParaRPr lang="en-US" dirty="0"/>
          </a:p>
        </p:txBody>
      </p:sp>
      <p:pic>
        <p:nvPicPr>
          <p:cNvPr id="6" name="Picture 1">
            <a:hlinkClick r:id="rId4" action="ppaction://hlinkfile"/>
          </p:cNvPr>
          <p:cNvPicPr>
            <a:picLocks noChangeAspect="1" noChangeArrowheads="1"/>
          </p:cNvPicPr>
          <p:nvPr/>
        </p:nvPicPr>
        <p:blipFill>
          <a:blip r:embed="rId5" cstate="print"/>
          <a:srcRect l="40000" t="26000" r="22500" b="7000"/>
          <a:stretch>
            <a:fillRect/>
          </a:stretch>
        </p:blipFill>
        <p:spPr bwMode="auto">
          <a:xfrm>
            <a:off x="4648200" y="1524000"/>
            <a:ext cx="3200400" cy="4809744"/>
          </a:xfrm>
          <a:prstGeom prst="rect">
            <a:avLst/>
          </a:prstGeom>
          <a:noFill/>
          <a:ln w="9525">
            <a:noFill/>
            <a:miter lim="800000"/>
            <a:headEnd/>
            <a:tailEnd/>
          </a:ln>
          <a:effectLst/>
        </p:spPr>
      </p:pic>
      <p:sp>
        <p:nvSpPr>
          <p:cNvPr id="7" name="TextBox 6"/>
          <p:cNvSpPr txBox="1"/>
          <p:nvPr/>
        </p:nvSpPr>
        <p:spPr>
          <a:xfrm>
            <a:off x="762000" y="6324600"/>
            <a:ext cx="7043916" cy="923330"/>
          </a:xfrm>
          <a:prstGeom prst="rect">
            <a:avLst/>
          </a:prstGeom>
          <a:noFill/>
        </p:spPr>
        <p:txBody>
          <a:bodyPr wrap="none" rtlCol="0">
            <a:spAutoFit/>
          </a:bodyPr>
          <a:lstStyle/>
          <a:p>
            <a:r>
              <a:rPr lang="en-US" i="1" dirty="0" smtClean="0">
                <a:hlinkClick r:id="rId6"/>
              </a:rPr>
              <a:t>http://www.tlc-</a:t>
            </a:r>
            <a:r>
              <a:rPr lang="en-US" b="1" i="1" dirty="0" smtClean="0">
                <a:hlinkClick r:id="rId6"/>
              </a:rPr>
              <a:t>mtss</a:t>
            </a:r>
            <a:r>
              <a:rPr lang="en-US" i="1" dirty="0" smtClean="0">
                <a:hlinkClick r:id="rId6"/>
              </a:rPr>
              <a:t>.com/assets/</a:t>
            </a:r>
            <a:r>
              <a:rPr lang="en-US" b="1" i="1" dirty="0" smtClean="0">
                <a:hlinkClick r:id="rId6"/>
              </a:rPr>
              <a:t>exploring</a:t>
            </a:r>
            <a:r>
              <a:rPr lang="en-US" i="1" dirty="0" smtClean="0">
                <a:hlinkClick r:id="rId6"/>
              </a:rPr>
              <a:t>_</a:t>
            </a:r>
            <a:r>
              <a:rPr lang="en-US" b="1" i="1" dirty="0" smtClean="0">
                <a:hlinkClick r:id="rId6"/>
              </a:rPr>
              <a:t>new</a:t>
            </a:r>
            <a:r>
              <a:rPr lang="en-US" i="1" dirty="0" smtClean="0">
                <a:hlinkClick r:id="rId6"/>
              </a:rPr>
              <a:t>_</a:t>
            </a:r>
            <a:r>
              <a:rPr lang="en-US" b="1" i="1" dirty="0" smtClean="0">
                <a:hlinkClick r:id="rId6"/>
              </a:rPr>
              <a:t>territories</a:t>
            </a:r>
            <a:r>
              <a:rPr lang="en-US" i="1" dirty="0" smtClean="0">
                <a:hlinkClick r:id="rId6"/>
              </a:rPr>
              <a:t>.pdf</a:t>
            </a:r>
            <a:endParaRPr lang="en-US" i="1"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b="1" dirty="0" smtClean="0"/>
              <a:t>Common Core Applied to Students with Disabilities</a:t>
            </a:r>
            <a:endParaRPr lang="en-US" b="1" dirty="0"/>
          </a:p>
        </p:txBody>
      </p:sp>
      <p:sp>
        <p:nvSpPr>
          <p:cNvPr id="3" name="Content Placeholder 2"/>
          <p:cNvSpPr>
            <a:spLocks noGrp="1"/>
          </p:cNvSpPr>
          <p:nvPr>
            <p:ph idx="1"/>
          </p:nvPr>
        </p:nvSpPr>
        <p:spPr>
          <a:xfrm>
            <a:off x="457200" y="1951037"/>
            <a:ext cx="8382000" cy="4525963"/>
          </a:xfrm>
        </p:spPr>
        <p:txBody>
          <a:bodyPr/>
          <a:lstStyle/>
          <a:p>
            <a:pPr>
              <a:spcAft>
                <a:spcPts val="600"/>
              </a:spcAft>
              <a:buNone/>
            </a:pPr>
            <a:r>
              <a:rPr lang="en-US" b="1" dirty="0" smtClean="0">
                <a:solidFill>
                  <a:srgbClr val="FF0000"/>
                </a:solidFill>
              </a:rPr>
              <a:t>Three Areas of Focus:</a:t>
            </a:r>
          </a:p>
          <a:p>
            <a:pPr marL="514350" indent="-514350">
              <a:spcAft>
                <a:spcPts val="600"/>
              </a:spcAft>
              <a:buFont typeface="+mj-lt"/>
              <a:buAutoNum type="arabicPeriod"/>
            </a:pPr>
            <a:r>
              <a:rPr lang="en-US" dirty="0" smtClean="0"/>
              <a:t>Instructional </a:t>
            </a:r>
            <a:r>
              <a:rPr lang="en-US" dirty="0" smtClean="0"/>
              <a:t>Supports for Learning (UDL</a:t>
            </a:r>
            <a:r>
              <a:rPr lang="en-US" dirty="0" smtClean="0"/>
              <a:t>)</a:t>
            </a:r>
            <a:endParaRPr lang="en-US" dirty="0" smtClean="0"/>
          </a:p>
        </p:txBody>
      </p:sp>
      <p:sp>
        <p:nvSpPr>
          <p:cNvPr id="4" name="TextBox 3"/>
          <p:cNvSpPr txBox="1"/>
          <p:nvPr/>
        </p:nvSpPr>
        <p:spPr>
          <a:xfrm>
            <a:off x="2667000" y="5568315"/>
            <a:ext cx="6019800" cy="1292662"/>
          </a:xfrm>
          <a:prstGeom prst="rect">
            <a:avLst/>
          </a:prstGeom>
          <a:noFill/>
        </p:spPr>
        <p:txBody>
          <a:bodyPr wrap="square" rtlCol="0">
            <a:spAutoFit/>
          </a:bodyPr>
          <a:lstStyle/>
          <a:p>
            <a:r>
              <a:rPr lang="en-US" sz="2000" dirty="0" smtClean="0">
                <a:hlinkClick r:id="rId3"/>
              </a:rPr>
              <a:t>http://www.corestandards.org/assets/application-to-students-with-disabilities.pdf</a:t>
            </a:r>
            <a:endParaRPr lang="en-US" sz="2000" dirty="0" smtClean="0"/>
          </a:p>
          <a:p>
            <a:endParaRPr lang="en-US" sz="2000" dirty="0" smtClean="0"/>
          </a:p>
          <a:p>
            <a:endParaRPr lang="en-US"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Instructional Supports for Learning (UDL)</a:t>
            </a:r>
            <a:endParaRPr lang="en-US" dirty="0"/>
          </a:p>
        </p:txBody>
      </p:sp>
      <p:pic>
        <p:nvPicPr>
          <p:cNvPr id="4" name="Picture 2"/>
          <p:cNvPicPr>
            <a:picLocks noGrp="1" noChangeAspect="1" noChangeArrowheads="1"/>
          </p:cNvPicPr>
          <p:nvPr>
            <p:ph idx="1"/>
          </p:nvPr>
        </p:nvPicPr>
        <p:blipFill>
          <a:blip r:embed="rId3" cstate="print"/>
          <a:srcRect l="26250" t="45000" r="26875" b="13000"/>
          <a:stretch>
            <a:fillRect/>
          </a:stretch>
        </p:blipFill>
        <p:spPr bwMode="auto">
          <a:xfrm>
            <a:off x="955505" y="1752600"/>
            <a:ext cx="7426495" cy="4158837"/>
          </a:xfrm>
          <a:prstGeom prst="rect">
            <a:avLst/>
          </a:prstGeom>
          <a:noFill/>
          <a:ln w="9525">
            <a:noFill/>
            <a:miter lim="800000"/>
            <a:headEnd/>
            <a:tailEnd/>
          </a:ln>
          <a:effectLst/>
        </p:spPr>
      </p:pic>
      <p:sp>
        <p:nvSpPr>
          <p:cNvPr id="5" name="TextBox 4"/>
          <p:cNvSpPr txBox="1"/>
          <p:nvPr/>
        </p:nvSpPr>
        <p:spPr>
          <a:xfrm>
            <a:off x="2667000" y="6248400"/>
            <a:ext cx="5715000" cy="369332"/>
          </a:xfrm>
          <a:prstGeom prst="rect">
            <a:avLst/>
          </a:prstGeom>
          <a:noFill/>
        </p:spPr>
        <p:txBody>
          <a:bodyPr wrap="square" rtlCol="0">
            <a:spAutoFit/>
          </a:bodyPr>
          <a:lstStyle/>
          <a:p>
            <a:r>
              <a:rPr lang="en-US" i="1" dirty="0" smtClean="0"/>
              <a:t>Excerpted from Exploring New Territories,</a:t>
            </a:r>
            <a:r>
              <a:rPr lang="en-US" dirty="0" smtClean="0"/>
              <a:t> p.12</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b="1" dirty="0" smtClean="0"/>
              <a:t>Common Core Applied to Students with Disabilities</a:t>
            </a:r>
            <a:endParaRPr lang="en-US" b="1" dirty="0"/>
          </a:p>
        </p:txBody>
      </p:sp>
      <p:sp>
        <p:nvSpPr>
          <p:cNvPr id="3" name="Content Placeholder 2"/>
          <p:cNvSpPr>
            <a:spLocks noGrp="1"/>
          </p:cNvSpPr>
          <p:nvPr>
            <p:ph idx="1"/>
          </p:nvPr>
        </p:nvSpPr>
        <p:spPr>
          <a:xfrm>
            <a:off x="457200" y="1951037"/>
            <a:ext cx="8382000" cy="4525963"/>
          </a:xfrm>
        </p:spPr>
        <p:txBody>
          <a:bodyPr/>
          <a:lstStyle/>
          <a:p>
            <a:pPr>
              <a:spcAft>
                <a:spcPts val="600"/>
              </a:spcAft>
              <a:buNone/>
            </a:pPr>
            <a:r>
              <a:rPr lang="en-US" b="1" dirty="0" smtClean="0">
                <a:solidFill>
                  <a:srgbClr val="FF0000"/>
                </a:solidFill>
              </a:rPr>
              <a:t>Three Areas of Focus:</a:t>
            </a:r>
          </a:p>
          <a:p>
            <a:pPr marL="514350" indent="-514350">
              <a:spcAft>
                <a:spcPts val="600"/>
              </a:spcAft>
              <a:buFont typeface="+mj-lt"/>
              <a:buAutoNum type="arabicPeriod"/>
            </a:pPr>
            <a:r>
              <a:rPr lang="en-US" dirty="0" smtClean="0"/>
              <a:t>Instructional </a:t>
            </a:r>
            <a:r>
              <a:rPr lang="en-US" dirty="0" smtClean="0"/>
              <a:t>Supports for Learning (UDL)</a:t>
            </a:r>
          </a:p>
          <a:p>
            <a:pPr marL="514350" indent="-514350">
              <a:spcAft>
                <a:spcPts val="600"/>
              </a:spcAft>
              <a:buFont typeface="+mj-lt"/>
              <a:buAutoNum type="arabicPeriod"/>
            </a:pPr>
            <a:r>
              <a:rPr lang="en-US" dirty="0" smtClean="0"/>
              <a:t>Instructional </a:t>
            </a:r>
            <a:r>
              <a:rPr lang="en-US" dirty="0" smtClean="0"/>
              <a:t>Accommodations</a:t>
            </a:r>
            <a:endParaRPr lang="en-US" dirty="0" smtClean="0"/>
          </a:p>
        </p:txBody>
      </p:sp>
      <p:sp>
        <p:nvSpPr>
          <p:cNvPr id="4" name="TextBox 3"/>
          <p:cNvSpPr txBox="1"/>
          <p:nvPr/>
        </p:nvSpPr>
        <p:spPr>
          <a:xfrm>
            <a:off x="2667000" y="5568315"/>
            <a:ext cx="6019800" cy="1292662"/>
          </a:xfrm>
          <a:prstGeom prst="rect">
            <a:avLst/>
          </a:prstGeom>
          <a:noFill/>
        </p:spPr>
        <p:txBody>
          <a:bodyPr wrap="square" rtlCol="0">
            <a:spAutoFit/>
          </a:bodyPr>
          <a:lstStyle/>
          <a:p>
            <a:r>
              <a:rPr lang="en-US" sz="2000" dirty="0" smtClean="0">
                <a:hlinkClick r:id="rId3"/>
              </a:rPr>
              <a:t>http://www.corestandards.org/assets/application-to-students-with-disabilities.pdf</a:t>
            </a:r>
            <a:endParaRPr lang="en-US" sz="2000" dirty="0" smtClean="0"/>
          </a:p>
          <a:p>
            <a:endParaRPr lang="en-US" sz="2000" dirty="0" smtClean="0"/>
          </a:p>
          <a:p>
            <a:endParaRPr lang="en-US" dirty="0"/>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3" cstate="print"/>
          <a:srcRect l="38737" t="26000" r="24963" b="32960"/>
          <a:stretch>
            <a:fillRect/>
          </a:stretch>
        </p:blipFill>
        <p:spPr bwMode="auto">
          <a:xfrm>
            <a:off x="457200" y="914400"/>
            <a:ext cx="8305800" cy="5486400"/>
          </a:xfrm>
          <a:prstGeom prst="rect">
            <a:avLst/>
          </a:prstGeom>
          <a:noFill/>
          <a:ln w="9525">
            <a:noFill/>
            <a:miter lim="800000"/>
            <a:headEnd/>
            <a:tailEnd/>
          </a:ln>
          <a:effectLst/>
        </p:spPr>
      </p:pic>
      <p:sp>
        <p:nvSpPr>
          <p:cNvPr id="2" name="Title 1"/>
          <p:cNvSpPr>
            <a:spLocks noGrp="1"/>
          </p:cNvSpPr>
          <p:nvPr>
            <p:ph type="title"/>
          </p:nvPr>
        </p:nvSpPr>
        <p:spPr>
          <a:xfrm>
            <a:off x="914400" y="533400"/>
            <a:ext cx="7772400" cy="1143000"/>
          </a:xfrm>
        </p:spPr>
        <p:txBody>
          <a:bodyPr/>
          <a:lstStyle/>
          <a:p>
            <a:r>
              <a:rPr lang="en-US" sz="3200" dirty="0" smtClean="0"/>
              <a:t>Positive </a:t>
            </a:r>
            <a:r>
              <a:rPr lang="en-US" sz="3200" dirty="0" smtClean="0"/>
              <a:t>Niche Construction</a:t>
            </a:r>
            <a:endParaRPr lang="en-US" sz="3200" dirty="0"/>
          </a:p>
        </p:txBody>
      </p:sp>
      <p:sp>
        <p:nvSpPr>
          <p:cNvPr id="5" name="TextBox 4"/>
          <p:cNvSpPr txBox="1"/>
          <p:nvPr/>
        </p:nvSpPr>
        <p:spPr>
          <a:xfrm>
            <a:off x="609600" y="6260068"/>
            <a:ext cx="7239000" cy="369332"/>
          </a:xfrm>
          <a:prstGeom prst="rect">
            <a:avLst/>
          </a:prstGeom>
          <a:noFill/>
        </p:spPr>
        <p:txBody>
          <a:bodyPr wrap="square" rtlCol="0">
            <a:spAutoFit/>
          </a:bodyPr>
          <a:lstStyle/>
          <a:p>
            <a:r>
              <a:rPr lang="en-US" dirty="0" smtClean="0">
                <a:hlinkClick r:id="rId4"/>
              </a:rPr>
              <a:t>http://galesites.com/portals/ascd/fl_sarhs_ascd</a:t>
            </a:r>
            <a:endParaRPr lang="en-US" dirty="0" smtClean="0"/>
          </a:p>
        </p:txBody>
      </p:sp>
      <p:sp>
        <p:nvSpPr>
          <p:cNvPr id="6" name="TextBox 5"/>
          <p:cNvSpPr txBox="1"/>
          <p:nvPr/>
        </p:nvSpPr>
        <p:spPr>
          <a:xfrm>
            <a:off x="762000" y="0"/>
            <a:ext cx="7772400" cy="923330"/>
          </a:xfrm>
          <a:prstGeom prst="rect">
            <a:avLst/>
          </a:prstGeom>
          <a:noFill/>
        </p:spPr>
        <p:txBody>
          <a:bodyPr wrap="square" rtlCol="0">
            <a:spAutoFit/>
          </a:bodyPr>
          <a:lstStyle/>
          <a:p>
            <a:r>
              <a:rPr lang="en-US" dirty="0" smtClean="0"/>
              <a:t>Armstrong, T. (2012). </a:t>
            </a:r>
            <a:r>
              <a:rPr lang="en-US" i="1" dirty="0" err="1" smtClean="0"/>
              <a:t>Neurodiversity</a:t>
            </a:r>
            <a:r>
              <a:rPr lang="en-US" i="1" dirty="0" smtClean="0"/>
              <a:t> </a:t>
            </a:r>
            <a:r>
              <a:rPr lang="en-US" i="1" dirty="0" smtClean="0"/>
              <a:t>in the Classroom: Strength-Based Strategies to Help Students with Special Needs Succeed in School and </a:t>
            </a:r>
            <a:r>
              <a:rPr lang="en-US" i="1" dirty="0" smtClean="0"/>
              <a:t>Life. </a:t>
            </a:r>
            <a:r>
              <a:rPr lang="en-US" dirty="0" smtClean="0"/>
              <a:t>Excerpted from Common Core, ASCD Collection, SCSB.</a:t>
            </a:r>
            <a:endParaRPr lang="en-US" dirty="0"/>
          </a:p>
        </p:txBody>
      </p:sp>
      <p:sp>
        <p:nvSpPr>
          <p:cNvPr id="7" name="TextBox 6"/>
          <p:cNvSpPr txBox="1"/>
          <p:nvPr/>
        </p:nvSpPr>
        <p:spPr>
          <a:xfrm>
            <a:off x="6172200" y="5943600"/>
            <a:ext cx="2362200" cy="646331"/>
          </a:xfrm>
          <a:prstGeom prst="rect">
            <a:avLst/>
          </a:prstGeom>
          <a:noFill/>
        </p:spPr>
        <p:txBody>
          <a:bodyPr wrap="square" rtlCol="0">
            <a:spAutoFit/>
          </a:bodyPr>
          <a:lstStyle/>
          <a:p>
            <a:r>
              <a:rPr lang="en-US" dirty="0" smtClean="0"/>
              <a:t>See next slide for how to access.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Sarasota ASCD Resources</a:t>
            </a:r>
            <a:endParaRPr lang="en-US" sz="3200" dirty="0"/>
          </a:p>
        </p:txBody>
      </p:sp>
      <p:sp>
        <p:nvSpPr>
          <p:cNvPr id="3" name="Content Placeholder 2"/>
          <p:cNvSpPr>
            <a:spLocks noGrp="1"/>
          </p:cNvSpPr>
          <p:nvPr>
            <p:ph idx="1"/>
          </p:nvPr>
        </p:nvSpPr>
        <p:spPr/>
        <p:txBody>
          <a:bodyPr/>
          <a:lstStyle/>
          <a:p>
            <a:pPr>
              <a:spcBef>
                <a:spcPts val="600"/>
              </a:spcBef>
            </a:pPr>
            <a:r>
              <a:rPr lang="en-US" dirty="0" smtClean="0"/>
              <a:t>Go to Employee tab -&gt; Teacher Tool Kit - &gt; ASCD Professional Collection, or go to below link:</a:t>
            </a:r>
          </a:p>
          <a:p>
            <a:pPr>
              <a:spcBef>
                <a:spcPts val="600"/>
              </a:spcBef>
            </a:pPr>
            <a:r>
              <a:rPr lang="en-US" dirty="0" smtClean="0"/>
              <a:t>Gale's </a:t>
            </a:r>
            <a:r>
              <a:rPr lang="en-US" dirty="0" smtClean="0"/>
              <a:t>Professional Development Resources</a:t>
            </a:r>
          </a:p>
          <a:p>
            <a:pPr>
              <a:spcBef>
                <a:spcPts val="600"/>
              </a:spcBef>
            </a:pPr>
            <a:r>
              <a:rPr lang="en-US" dirty="0" smtClean="0">
                <a:hlinkClick r:id="rId2"/>
              </a:rPr>
              <a:t>http://galesites.com/portals/ascd/fl_sarhs_ascd</a:t>
            </a:r>
            <a:endParaRPr lang="en-US" dirty="0" smtClean="0"/>
          </a:p>
          <a:p>
            <a:pPr>
              <a:spcBef>
                <a:spcPts val="600"/>
              </a:spcBef>
            </a:pPr>
            <a:r>
              <a:rPr lang="en-US" dirty="0" smtClean="0"/>
              <a:t>Note: When loggin</a:t>
            </a:r>
            <a:r>
              <a:rPr lang="en-US" dirty="0" smtClean="0"/>
              <a:t>g</a:t>
            </a:r>
            <a:r>
              <a:rPr lang="en-US" dirty="0" smtClean="0"/>
              <a:t> </a:t>
            </a:r>
            <a:r>
              <a:rPr lang="en-US" dirty="0" smtClean="0"/>
              <a:t>in outside of </a:t>
            </a:r>
            <a:r>
              <a:rPr lang="en-US" dirty="0" smtClean="0"/>
              <a:t>firewall, password is: </a:t>
            </a:r>
            <a:r>
              <a:rPr lang="en-US" dirty="0" err="1" smtClean="0"/>
              <a:t>sarasota</a:t>
            </a:r>
            <a:r>
              <a:rPr lang="en-US" dirty="0" smtClean="0"/>
              <a:t> (all lower case) </a:t>
            </a:r>
          </a:p>
          <a:p>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Flipped Classroom</a:t>
            </a:r>
            <a:endParaRPr lang="en-US" dirty="0"/>
          </a:p>
        </p:txBody>
      </p:sp>
      <p:sp>
        <p:nvSpPr>
          <p:cNvPr id="3" name="Content Placeholder 2"/>
          <p:cNvSpPr>
            <a:spLocks noGrp="1"/>
          </p:cNvSpPr>
          <p:nvPr>
            <p:ph idx="1"/>
          </p:nvPr>
        </p:nvSpPr>
        <p:spPr/>
        <p:txBody>
          <a:bodyPr/>
          <a:lstStyle/>
          <a:p>
            <a:endParaRPr lang="en-US" dirty="0"/>
          </a:p>
        </p:txBody>
      </p:sp>
      <p:sp>
        <p:nvSpPr>
          <p:cNvPr id="5" name="TextBox 4"/>
          <p:cNvSpPr txBox="1"/>
          <p:nvPr/>
        </p:nvSpPr>
        <p:spPr>
          <a:xfrm>
            <a:off x="2057400" y="6211669"/>
            <a:ext cx="6629400" cy="923330"/>
          </a:xfrm>
          <a:prstGeom prst="rect">
            <a:avLst/>
          </a:prstGeom>
          <a:noFill/>
        </p:spPr>
        <p:txBody>
          <a:bodyPr wrap="square" rtlCol="0">
            <a:spAutoFit/>
          </a:bodyPr>
          <a:lstStyle/>
          <a:p>
            <a:r>
              <a:rPr lang="en-US" dirty="0" smtClean="0">
                <a:hlinkClick r:id="rId3"/>
              </a:rPr>
              <a:t>http://www.youtube.com/watch?v=0-rqv-A_1Q0</a:t>
            </a:r>
            <a:endParaRPr lang="en-US" dirty="0" smtClean="0"/>
          </a:p>
          <a:p>
            <a:endParaRPr lang="en-US" dirty="0" smtClean="0"/>
          </a:p>
          <a:p>
            <a:endParaRPr lang="en-US" dirty="0"/>
          </a:p>
        </p:txBody>
      </p:sp>
      <p:pic>
        <p:nvPicPr>
          <p:cNvPr id="89090" name="Picture 2"/>
          <p:cNvPicPr>
            <a:picLocks noChangeAspect="1" noChangeArrowheads="1"/>
          </p:cNvPicPr>
          <p:nvPr/>
        </p:nvPicPr>
        <p:blipFill>
          <a:blip r:embed="rId4" cstate="print"/>
          <a:srcRect l="3750" t="27000" r="41875" b="13000"/>
          <a:stretch>
            <a:fillRect/>
          </a:stretch>
        </p:blipFill>
        <p:spPr bwMode="auto">
          <a:xfrm>
            <a:off x="1219200" y="1676400"/>
            <a:ext cx="6629400"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Change a </a:t>
            </a:r>
            <a:r>
              <a:rPr lang="en-US" dirty="0" err="1" smtClean="0"/>
              <a:t>Youtube</a:t>
            </a:r>
            <a:r>
              <a:rPr lang="en-US" dirty="0" smtClean="0"/>
              <a:t> Video into a File</a:t>
            </a:r>
            <a:endParaRPr lang="en-US" dirty="0" smtClean="0"/>
          </a:p>
        </p:txBody>
      </p:sp>
      <p:sp>
        <p:nvSpPr>
          <p:cNvPr id="3" name="Content Placeholder 2"/>
          <p:cNvSpPr>
            <a:spLocks noGrp="1"/>
          </p:cNvSpPr>
          <p:nvPr>
            <p:ph idx="1"/>
          </p:nvPr>
        </p:nvSpPr>
        <p:spPr/>
        <p:txBody>
          <a:bodyPr>
            <a:normAutofit fontScale="92500" lnSpcReduction="20000"/>
          </a:bodyPr>
          <a:lstStyle/>
          <a:p>
            <a:r>
              <a:rPr lang="en-US" dirty="0" smtClean="0"/>
              <a:t>In the </a:t>
            </a:r>
            <a:r>
              <a:rPr lang="en-US" dirty="0" err="1" smtClean="0"/>
              <a:t>url</a:t>
            </a:r>
            <a:r>
              <a:rPr lang="en-US" dirty="0" smtClean="0"/>
              <a:t> bar, back out www.</a:t>
            </a:r>
          </a:p>
          <a:p>
            <a:r>
              <a:rPr lang="en-US" dirty="0" smtClean="0"/>
              <a:t>Type in </a:t>
            </a:r>
            <a:r>
              <a:rPr lang="en-US" dirty="0" err="1" smtClean="0"/>
              <a:t>ss</a:t>
            </a:r>
            <a:endParaRPr lang="en-US" dirty="0" smtClean="0"/>
          </a:p>
          <a:p>
            <a:r>
              <a:rPr lang="en-US" dirty="0" smtClean="0"/>
              <a:t>So that the </a:t>
            </a:r>
            <a:r>
              <a:rPr lang="en-US" dirty="0" err="1" smtClean="0"/>
              <a:t>url</a:t>
            </a:r>
            <a:r>
              <a:rPr lang="en-US" dirty="0" smtClean="0"/>
              <a:t> now reads</a:t>
            </a:r>
          </a:p>
          <a:p>
            <a:r>
              <a:rPr lang="en-US" dirty="0" smtClean="0"/>
              <a:t>Ssyoutube.com/…..(name of video)</a:t>
            </a:r>
          </a:p>
          <a:p>
            <a:r>
              <a:rPr lang="en-US" dirty="0" smtClean="0"/>
              <a:t>Click “Enter” key at the end of the </a:t>
            </a:r>
            <a:r>
              <a:rPr lang="en-US" dirty="0" err="1" smtClean="0"/>
              <a:t>url</a:t>
            </a:r>
            <a:r>
              <a:rPr lang="en-US" dirty="0" smtClean="0"/>
              <a:t> address</a:t>
            </a:r>
          </a:p>
          <a:p>
            <a:r>
              <a:rPr lang="en-US" dirty="0" smtClean="0"/>
              <a:t>A new screen will come up, asking you if you want to “</a:t>
            </a:r>
            <a:r>
              <a:rPr lang="en-US" dirty="0" smtClean="0"/>
              <a:t>Save mp4 file of video. </a:t>
            </a:r>
            <a:endParaRPr lang="en-US" dirty="0" smtClean="0"/>
          </a:p>
          <a:p>
            <a:r>
              <a:rPr lang="en-US" dirty="0" smtClean="0"/>
              <a:t>No membership/fee required</a:t>
            </a:r>
          </a:p>
          <a:p>
            <a:r>
              <a:rPr lang="en-US" dirty="0" smtClean="0"/>
              <a:t>Note: must be done outside of firewall.</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Curriculum</a:t>
            </a:r>
            <a:endParaRPr lang="en-US" dirty="0"/>
          </a:p>
        </p:txBody>
      </p:sp>
      <p:sp>
        <p:nvSpPr>
          <p:cNvPr id="5" name="Content Placeholder 4"/>
          <p:cNvSpPr>
            <a:spLocks noGrp="1"/>
          </p:cNvSpPr>
          <p:nvPr>
            <p:ph idx="1"/>
          </p:nvPr>
        </p:nvSpPr>
        <p:spPr/>
        <p:txBody>
          <a:bodyPr/>
          <a:lstStyle/>
          <a:p>
            <a:r>
              <a:rPr lang="en-US" dirty="0" smtClean="0"/>
              <a:t>See ENT subject area links</a:t>
            </a:r>
          </a:p>
          <a:p>
            <a:r>
              <a:rPr lang="en-US" dirty="0" smtClean="0"/>
              <a:t>See </a:t>
            </a:r>
            <a:r>
              <a:rPr lang="en-US" i="1" dirty="0" smtClean="0"/>
              <a:t>Technology and Learning Connections </a:t>
            </a:r>
            <a:r>
              <a:rPr lang="en-US" dirty="0" smtClean="0"/>
              <a:t>handout for “I can,” “I belong,” and “I want to” supports.</a:t>
            </a:r>
          </a:p>
          <a:p>
            <a:endParaRPr lang="en-US" dirty="0" smtClean="0"/>
          </a:p>
          <a:p>
            <a:r>
              <a:rPr lang="en-US" i="1" dirty="0" smtClean="0"/>
              <a:t>Which of these would work for your students?</a:t>
            </a:r>
          </a:p>
          <a:p>
            <a:endParaRPr lang="en-US" dirty="0"/>
          </a:p>
        </p:txBody>
      </p:sp>
      <p:pic>
        <p:nvPicPr>
          <p:cNvPr id="6" name="Picture 2"/>
          <p:cNvPicPr>
            <a:picLocks noChangeAspect="1" noChangeArrowheads="1"/>
          </p:cNvPicPr>
          <p:nvPr/>
        </p:nvPicPr>
        <p:blipFill>
          <a:blip r:embed="rId3" cstate="print"/>
          <a:srcRect l="39375" t="26000" r="22500" b="7000"/>
          <a:stretch>
            <a:fillRect/>
          </a:stretch>
        </p:blipFill>
        <p:spPr bwMode="auto">
          <a:xfrm>
            <a:off x="7772400" y="5410200"/>
            <a:ext cx="1110018" cy="1219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143000"/>
          </a:xfrm>
        </p:spPr>
        <p:txBody>
          <a:bodyPr/>
          <a:lstStyle/>
          <a:p>
            <a:r>
              <a:rPr lang="en-US" b="1" dirty="0" smtClean="0"/>
              <a:t>Common Core Applied to Students with Disabilities</a:t>
            </a:r>
            <a:endParaRPr lang="en-US" b="1" dirty="0"/>
          </a:p>
        </p:txBody>
      </p:sp>
      <p:sp>
        <p:nvSpPr>
          <p:cNvPr id="3" name="Content Placeholder 2"/>
          <p:cNvSpPr>
            <a:spLocks noGrp="1"/>
          </p:cNvSpPr>
          <p:nvPr>
            <p:ph idx="1"/>
          </p:nvPr>
        </p:nvSpPr>
        <p:spPr>
          <a:xfrm>
            <a:off x="457200" y="1951037"/>
            <a:ext cx="8382000" cy="4525963"/>
          </a:xfrm>
        </p:spPr>
        <p:txBody>
          <a:bodyPr/>
          <a:lstStyle/>
          <a:p>
            <a:pPr>
              <a:spcAft>
                <a:spcPts val="600"/>
              </a:spcAft>
              <a:buNone/>
            </a:pPr>
            <a:r>
              <a:rPr lang="en-US" b="1" dirty="0" smtClean="0">
                <a:solidFill>
                  <a:srgbClr val="FF0000"/>
                </a:solidFill>
              </a:rPr>
              <a:t>Three Areas of Focus:</a:t>
            </a:r>
          </a:p>
          <a:p>
            <a:pPr marL="514350" indent="-514350">
              <a:spcAft>
                <a:spcPts val="600"/>
              </a:spcAft>
              <a:buFont typeface="+mj-lt"/>
              <a:buAutoNum type="arabicPeriod"/>
            </a:pPr>
            <a:r>
              <a:rPr lang="en-US" dirty="0" smtClean="0"/>
              <a:t>Instructional </a:t>
            </a:r>
            <a:r>
              <a:rPr lang="en-US" dirty="0" smtClean="0"/>
              <a:t>Supports for Learning (UDL)</a:t>
            </a:r>
          </a:p>
          <a:p>
            <a:pPr marL="514350" indent="-514350">
              <a:spcAft>
                <a:spcPts val="600"/>
              </a:spcAft>
              <a:buFont typeface="+mj-lt"/>
              <a:buAutoNum type="arabicPeriod"/>
            </a:pPr>
            <a:r>
              <a:rPr lang="en-US" dirty="0" smtClean="0"/>
              <a:t>Instructional Accommodations</a:t>
            </a:r>
          </a:p>
          <a:p>
            <a:pPr marL="514350" indent="-514350">
              <a:spcAft>
                <a:spcPts val="600"/>
              </a:spcAft>
              <a:buFont typeface="+mj-lt"/>
              <a:buAutoNum type="arabicPeriod"/>
            </a:pPr>
            <a:r>
              <a:rPr lang="en-US" dirty="0" smtClean="0"/>
              <a:t>Assistive Technology Devices and Services</a:t>
            </a:r>
          </a:p>
        </p:txBody>
      </p:sp>
      <p:sp>
        <p:nvSpPr>
          <p:cNvPr id="4" name="TextBox 3"/>
          <p:cNvSpPr txBox="1"/>
          <p:nvPr/>
        </p:nvSpPr>
        <p:spPr>
          <a:xfrm>
            <a:off x="2667000" y="5568315"/>
            <a:ext cx="6019800" cy="1292662"/>
          </a:xfrm>
          <a:prstGeom prst="rect">
            <a:avLst/>
          </a:prstGeom>
          <a:noFill/>
        </p:spPr>
        <p:txBody>
          <a:bodyPr wrap="square" rtlCol="0">
            <a:spAutoFit/>
          </a:bodyPr>
          <a:lstStyle/>
          <a:p>
            <a:r>
              <a:rPr lang="en-US" sz="2000" dirty="0" smtClean="0">
                <a:hlinkClick r:id="rId3"/>
              </a:rPr>
              <a:t>http://www.corestandards.org/assets/application-to-students-with-disabilities.pdf</a:t>
            </a:r>
            <a:endParaRPr lang="en-US" sz="2000" dirty="0" smtClean="0"/>
          </a:p>
          <a:p>
            <a:endParaRPr lang="en-US" sz="2000" dirty="0" smtClean="0"/>
          </a:p>
          <a:p>
            <a:endParaRPr lang="en-US"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2"/>
          <p:cNvSpPr txBox="1">
            <a:spLocks noChangeArrowheads="1"/>
          </p:cNvSpPr>
          <p:nvPr/>
        </p:nvSpPr>
        <p:spPr bwMode="auto">
          <a:xfrm>
            <a:off x="1981200" y="457200"/>
            <a:ext cx="5583580" cy="1015663"/>
          </a:xfrm>
          <a:prstGeom prst="rect">
            <a:avLst/>
          </a:prstGeom>
          <a:noFill/>
          <a:ln w="9525">
            <a:noFill/>
            <a:miter lim="800000"/>
            <a:headEnd/>
            <a:tailEnd/>
          </a:ln>
          <a:effectLst/>
        </p:spPr>
        <p:txBody>
          <a:bodyPr wrap="none">
            <a:spAutoFit/>
          </a:bodyPr>
          <a:lstStyle/>
          <a:p>
            <a:pPr>
              <a:defRPr/>
            </a:pPr>
            <a:r>
              <a:rPr lang="en-US" sz="6000" b="1" dirty="0">
                <a:solidFill>
                  <a:srgbClr val="C00000"/>
                </a:solidFill>
                <a:effectLst>
                  <a:outerShdw blurRad="38100" dist="38100" dir="2700000" algn="tl">
                    <a:srgbClr val="000000"/>
                  </a:outerShdw>
                </a:effectLst>
                <a:latin typeface="Century Gothic" pitchFamily="34" charset="0"/>
                <a:cs typeface="Arial" charset="0"/>
              </a:rPr>
              <a:t>Housekeeping</a:t>
            </a:r>
          </a:p>
        </p:txBody>
      </p:sp>
      <p:sp>
        <p:nvSpPr>
          <p:cNvPr id="5123" name="Text Box 3"/>
          <p:cNvSpPr txBox="1">
            <a:spLocks noChangeArrowheads="1"/>
          </p:cNvSpPr>
          <p:nvPr/>
        </p:nvSpPr>
        <p:spPr bwMode="auto">
          <a:xfrm>
            <a:off x="609600" y="838200"/>
            <a:ext cx="3963988" cy="5133975"/>
          </a:xfrm>
          <a:prstGeom prst="rect">
            <a:avLst/>
          </a:prstGeom>
          <a:noFill/>
          <a:ln w="9525">
            <a:noFill/>
            <a:miter lim="800000"/>
            <a:headEnd/>
            <a:tailEnd/>
          </a:ln>
        </p:spPr>
        <p:txBody>
          <a:bodyPr>
            <a:spAutoFit/>
          </a:bodyPr>
          <a:lstStyle/>
          <a:p>
            <a:pPr>
              <a:spcBef>
                <a:spcPct val="35000"/>
              </a:spcBef>
            </a:pPr>
            <a:endParaRPr lang="en-US" sz="3600">
              <a:latin typeface="Comic Sans MS" pitchFamily="66" charset="0"/>
            </a:endParaRPr>
          </a:p>
          <a:p>
            <a:pPr>
              <a:spcBef>
                <a:spcPct val="35000"/>
              </a:spcBef>
              <a:buFontTx/>
              <a:buChar char="•"/>
            </a:pPr>
            <a:r>
              <a:rPr lang="en-US" sz="4800">
                <a:latin typeface="Comic Sans MS" pitchFamily="66" charset="0"/>
              </a:rPr>
              <a:t>Restrooms</a:t>
            </a:r>
          </a:p>
          <a:p>
            <a:pPr>
              <a:spcBef>
                <a:spcPct val="35000"/>
              </a:spcBef>
              <a:buFontTx/>
              <a:buChar char="•"/>
            </a:pPr>
            <a:endParaRPr lang="en-US" sz="3600">
              <a:latin typeface="Comic Sans MS" pitchFamily="66" charset="0"/>
            </a:endParaRPr>
          </a:p>
          <a:p>
            <a:pPr>
              <a:spcBef>
                <a:spcPct val="35000"/>
              </a:spcBef>
              <a:buFontTx/>
              <a:buChar char="•"/>
            </a:pPr>
            <a:r>
              <a:rPr lang="en-US" sz="4800">
                <a:latin typeface="Comic Sans MS" pitchFamily="66" charset="0"/>
              </a:rPr>
              <a:t>Cell phones</a:t>
            </a:r>
          </a:p>
          <a:p>
            <a:pPr>
              <a:spcBef>
                <a:spcPct val="35000"/>
              </a:spcBef>
              <a:buFontTx/>
              <a:buChar char="•"/>
            </a:pPr>
            <a:endParaRPr lang="en-US" sz="3600">
              <a:latin typeface="Comic Sans MS" pitchFamily="66" charset="0"/>
            </a:endParaRPr>
          </a:p>
          <a:p>
            <a:pPr>
              <a:spcBef>
                <a:spcPct val="35000"/>
              </a:spcBef>
              <a:buFontTx/>
              <a:buChar char="•"/>
            </a:pPr>
            <a:r>
              <a:rPr lang="en-US" sz="4800">
                <a:latin typeface="Comic Sans MS" pitchFamily="66" charset="0"/>
              </a:rPr>
              <a:t>Parking Lot</a:t>
            </a:r>
            <a:endParaRPr lang="en-US" sz="4800">
              <a:latin typeface="Georgia" pitchFamily="18" charset="0"/>
            </a:endParaRPr>
          </a:p>
        </p:txBody>
      </p:sp>
      <p:pic>
        <p:nvPicPr>
          <p:cNvPr id="5124" name="Picture 4" descr="MPj03089510000[1]"/>
          <p:cNvPicPr>
            <a:picLocks noChangeAspect="1" noChangeArrowheads="1"/>
          </p:cNvPicPr>
          <p:nvPr/>
        </p:nvPicPr>
        <p:blipFill>
          <a:blip r:embed="rId3" cstate="print"/>
          <a:srcRect/>
          <a:stretch>
            <a:fillRect/>
          </a:stretch>
        </p:blipFill>
        <p:spPr bwMode="auto">
          <a:xfrm>
            <a:off x="4500563" y="1857375"/>
            <a:ext cx="965200" cy="1447800"/>
          </a:xfrm>
          <a:prstGeom prst="rect">
            <a:avLst/>
          </a:prstGeom>
          <a:noFill/>
          <a:ln w="38100">
            <a:solidFill>
              <a:srgbClr val="000000"/>
            </a:solidFill>
            <a:miter lim="800000"/>
            <a:headEnd/>
            <a:tailEnd/>
          </a:ln>
        </p:spPr>
      </p:pic>
      <p:pic>
        <p:nvPicPr>
          <p:cNvPr id="5125" name="Picture 63" descr="Kagan graphics 504"/>
          <p:cNvPicPr>
            <a:picLocks noChangeAspect="1" noChangeArrowheads="1"/>
          </p:cNvPicPr>
          <p:nvPr/>
        </p:nvPicPr>
        <p:blipFill>
          <a:blip r:embed="rId4" cstate="print"/>
          <a:srcRect/>
          <a:stretch>
            <a:fillRect/>
          </a:stretch>
        </p:blipFill>
        <p:spPr bwMode="auto">
          <a:xfrm>
            <a:off x="4429125" y="4786313"/>
            <a:ext cx="1384300" cy="1600200"/>
          </a:xfrm>
          <a:prstGeom prst="rect">
            <a:avLst/>
          </a:prstGeom>
          <a:noFill/>
          <a:ln w="9525">
            <a:noFill/>
            <a:miter lim="800000"/>
            <a:headEnd/>
            <a:tailEnd/>
          </a:ln>
        </p:spPr>
      </p:pic>
      <p:grpSp>
        <p:nvGrpSpPr>
          <p:cNvPr id="2" name="Group 66"/>
          <p:cNvGrpSpPr>
            <a:grpSpLocks/>
          </p:cNvGrpSpPr>
          <p:nvPr/>
        </p:nvGrpSpPr>
        <p:grpSpPr bwMode="auto">
          <a:xfrm>
            <a:off x="4445000" y="4938713"/>
            <a:ext cx="1423988" cy="965200"/>
            <a:chOff x="4445518" y="4938722"/>
            <a:chExt cx="1423988" cy="965200"/>
          </a:xfrm>
        </p:grpSpPr>
        <p:sp>
          <p:nvSpPr>
            <p:cNvPr id="5128" name="Rectangle 64"/>
            <p:cNvSpPr>
              <a:spLocks noChangeArrowheads="1"/>
            </p:cNvSpPr>
            <p:nvPr/>
          </p:nvSpPr>
          <p:spPr bwMode="auto">
            <a:xfrm>
              <a:off x="4491046" y="4938722"/>
              <a:ext cx="1295400" cy="965200"/>
            </a:xfrm>
            <a:prstGeom prst="rect">
              <a:avLst/>
            </a:prstGeom>
            <a:solidFill>
              <a:schemeClr val="bg1"/>
            </a:solidFill>
            <a:ln w="38100">
              <a:solidFill>
                <a:schemeClr val="accent2"/>
              </a:solidFill>
              <a:miter lim="800000"/>
              <a:headEnd/>
              <a:tailEnd/>
            </a:ln>
          </p:spPr>
          <p:txBody>
            <a:bodyPr wrap="none" anchor="ctr"/>
            <a:lstStyle/>
            <a:p>
              <a:pPr algn="ctr"/>
              <a:endParaRPr lang="en-US"/>
            </a:p>
          </p:txBody>
        </p:sp>
        <p:sp>
          <p:nvSpPr>
            <p:cNvPr id="5129" name="Text Box 65"/>
            <p:cNvSpPr txBox="1">
              <a:spLocks noChangeArrowheads="1"/>
            </p:cNvSpPr>
            <p:nvPr/>
          </p:nvSpPr>
          <p:spPr bwMode="auto">
            <a:xfrm rot="-961379">
              <a:off x="4445518" y="5091122"/>
              <a:ext cx="1423988" cy="641350"/>
            </a:xfrm>
            <a:prstGeom prst="rect">
              <a:avLst/>
            </a:prstGeom>
            <a:noFill/>
            <a:ln w="9525">
              <a:noFill/>
              <a:miter lim="800000"/>
              <a:headEnd/>
              <a:tailEnd/>
            </a:ln>
          </p:spPr>
          <p:txBody>
            <a:bodyPr wrap="none">
              <a:spAutoFit/>
            </a:bodyPr>
            <a:lstStyle/>
            <a:p>
              <a:pPr algn="ctr"/>
              <a:r>
                <a:rPr lang="en-US" b="1">
                  <a:latin typeface="Comic Sans MS" pitchFamily="66" charset="0"/>
                </a:rPr>
                <a:t>Parking Lot</a:t>
              </a:r>
            </a:p>
            <a:p>
              <a:pPr algn="ctr"/>
              <a:r>
                <a:rPr lang="en-US" b="1">
                  <a:latin typeface="Comic Sans MS" pitchFamily="66" charset="0"/>
                </a:rPr>
                <a:t>Questions</a:t>
              </a:r>
            </a:p>
          </p:txBody>
        </p:sp>
      </p:grpSp>
      <p:pic>
        <p:nvPicPr>
          <p:cNvPr id="5127" name="Picture 9" descr="iphone.jpg"/>
          <p:cNvPicPr>
            <a:picLocks noChangeAspect="1"/>
          </p:cNvPicPr>
          <p:nvPr/>
        </p:nvPicPr>
        <p:blipFill>
          <a:blip r:embed="rId5" cstate="print"/>
          <a:srcRect l="13593" t="4424" r="13400" b="17213"/>
          <a:stretch>
            <a:fillRect/>
          </a:stretch>
        </p:blipFill>
        <p:spPr bwMode="auto">
          <a:xfrm rot="1046189">
            <a:off x="5856288" y="3214688"/>
            <a:ext cx="715962" cy="13652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Assistive Technology Devices and Services</a:t>
            </a:r>
          </a:p>
        </p:txBody>
      </p:sp>
      <p:sp>
        <p:nvSpPr>
          <p:cNvPr id="3" name="Content Placeholder 2"/>
          <p:cNvSpPr>
            <a:spLocks noGrp="1"/>
          </p:cNvSpPr>
          <p:nvPr>
            <p:ph idx="1"/>
          </p:nvPr>
        </p:nvSpPr>
        <p:spPr/>
        <p:txBody>
          <a:bodyPr/>
          <a:lstStyle/>
          <a:p>
            <a:pPr>
              <a:buNone/>
            </a:pPr>
            <a:r>
              <a:rPr lang="en-US" dirty="0" smtClean="0">
                <a:solidFill>
                  <a:srgbClr val="FF0000"/>
                </a:solidFill>
              </a:rPr>
              <a:t>See ENT </a:t>
            </a:r>
            <a:r>
              <a:rPr lang="en-US" dirty="0" smtClean="0">
                <a:solidFill>
                  <a:srgbClr val="FF0000"/>
                </a:solidFill>
              </a:rPr>
              <a:t>pages for:</a:t>
            </a:r>
            <a:endParaRPr lang="en-US" dirty="0" smtClean="0">
              <a:solidFill>
                <a:srgbClr val="FF0000"/>
              </a:solidFill>
            </a:endParaRPr>
          </a:p>
          <a:p>
            <a:r>
              <a:rPr lang="en-US" dirty="0" smtClean="0"/>
              <a:t>Communication Boards</a:t>
            </a:r>
          </a:p>
          <a:p>
            <a:r>
              <a:rPr lang="en-US" dirty="0" smtClean="0"/>
              <a:t>Visual Strategies</a:t>
            </a:r>
            <a:endParaRPr lang="en-US" dirty="0"/>
          </a:p>
          <a:p>
            <a:r>
              <a:rPr lang="en-US" dirty="0" smtClean="0"/>
              <a:t>Student Engagement</a:t>
            </a:r>
          </a:p>
          <a:p>
            <a:endParaRPr lang="en-US" dirty="0" smtClean="0"/>
          </a:p>
          <a:p>
            <a:r>
              <a:rPr lang="en-US" i="1" dirty="0" smtClean="0"/>
              <a:t>Which of these do you use or could you consider using for your students?</a:t>
            </a:r>
          </a:p>
          <a:p>
            <a:pPr>
              <a:buNone/>
            </a:pPr>
            <a:endParaRPr lang="en-US" dirty="0" smtClean="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Accessibility Features</a:t>
            </a:r>
            <a:br>
              <a:rPr lang="en-US" dirty="0" smtClean="0"/>
            </a:br>
            <a:r>
              <a:rPr lang="en-US" dirty="0" smtClean="0"/>
              <a:t>in Microsoft Products</a:t>
            </a:r>
            <a:endParaRPr lang="en-US" dirty="0"/>
          </a:p>
        </p:txBody>
      </p:sp>
      <p:sp>
        <p:nvSpPr>
          <p:cNvPr id="3" name="Content Placeholder 2"/>
          <p:cNvSpPr>
            <a:spLocks noGrp="1"/>
          </p:cNvSpPr>
          <p:nvPr>
            <p:ph idx="1"/>
          </p:nvPr>
        </p:nvSpPr>
        <p:spPr/>
        <p:txBody>
          <a:bodyPr/>
          <a:lstStyle/>
          <a:p>
            <a:r>
              <a:rPr lang="en-US" dirty="0" smtClean="0"/>
              <a:t>IE8</a:t>
            </a:r>
          </a:p>
          <a:p>
            <a:pPr lvl="1"/>
            <a:r>
              <a:rPr lang="en-US" dirty="0" smtClean="0"/>
              <a:t>Tools -&gt; Internet Options – Advanced</a:t>
            </a:r>
          </a:p>
          <a:p>
            <a:pPr lvl="1"/>
            <a:endParaRPr lang="en-US" dirty="0" smtClean="0"/>
          </a:p>
          <a:p>
            <a:pPr lvl="1"/>
            <a:r>
              <a:rPr lang="en-US" dirty="0" smtClean="0"/>
              <a:t>Windows 7</a:t>
            </a:r>
          </a:p>
          <a:p>
            <a:pPr lvl="1"/>
            <a:r>
              <a:rPr lang="en-US" dirty="0" smtClean="0"/>
              <a:t>Programs - &gt; Control Panel – Ease of Access</a:t>
            </a:r>
          </a:p>
          <a:p>
            <a:pPr lvl="1"/>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1143000"/>
          </a:xfrm>
        </p:spPr>
        <p:txBody>
          <a:bodyPr/>
          <a:lstStyle/>
          <a:p>
            <a:r>
              <a:rPr lang="en-US" dirty="0" err="1" smtClean="0"/>
              <a:t>Example:Accessibility</a:t>
            </a:r>
            <a:r>
              <a:rPr lang="en-US" dirty="0" smtClean="0"/>
              <a:t> Features</a:t>
            </a:r>
            <a:endParaRPr lang="en-US" dirty="0"/>
          </a:p>
        </p:txBody>
      </p:sp>
      <p:sp>
        <p:nvSpPr>
          <p:cNvPr id="3" name="Content Placeholder 2"/>
          <p:cNvSpPr>
            <a:spLocks noGrp="1"/>
          </p:cNvSpPr>
          <p:nvPr>
            <p:ph idx="1"/>
          </p:nvPr>
        </p:nvSpPr>
        <p:spPr/>
        <p:txBody>
          <a:bodyPr/>
          <a:lstStyle/>
          <a:p>
            <a:endParaRPr lang="en-US" dirty="0"/>
          </a:p>
        </p:txBody>
      </p:sp>
      <p:pic>
        <p:nvPicPr>
          <p:cNvPr id="44034" name="Picture 2"/>
          <p:cNvPicPr>
            <a:picLocks noChangeAspect="1" noChangeArrowheads="1"/>
          </p:cNvPicPr>
          <p:nvPr/>
        </p:nvPicPr>
        <p:blipFill>
          <a:blip r:embed="rId2" cstate="print"/>
          <a:srcRect l="19167" b="24000"/>
          <a:stretch>
            <a:fillRect/>
          </a:stretch>
        </p:blipFill>
        <p:spPr bwMode="auto">
          <a:xfrm>
            <a:off x="609600" y="1066800"/>
            <a:ext cx="8077200" cy="57912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 Follow </a:t>
            </a:r>
            <a:r>
              <a:rPr lang="en-US" dirty="0" smtClean="0"/>
              <a:t>Up Activity</a:t>
            </a:r>
            <a:endParaRPr lang="en-US" dirty="0"/>
          </a:p>
        </p:txBody>
      </p:sp>
      <p:sp>
        <p:nvSpPr>
          <p:cNvPr id="3" name="Content Placeholder 2"/>
          <p:cNvSpPr>
            <a:spLocks noGrp="1"/>
          </p:cNvSpPr>
          <p:nvPr>
            <p:ph idx="1"/>
          </p:nvPr>
        </p:nvSpPr>
        <p:spPr/>
        <p:txBody>
          <a:bodyPr/>
          <a:lstStyle/>
          <a:p>
            <a:r>
              <a:rPr lang="en-US" dirty="0" smtClean="0"/>
              <a:t>Working </a:t>
            </a:r>
            <a:r>
              <a:rPr lang="en-US" dirty="0" smtClean="0"/>
              <a:t>alone or with a </a:t>
            </a:r>
            <a:r>
              <a:rPr lang="en-US" dirty="0" smtClean="0"/>
              <a:t>partner, v</a:t>
            </a:r>
            <a:r>
              <a:rPr lang="en-US" dirty="0" smtClean="0"/>
              <a:t>isit </a:t>
            </a:r>
            <a:r>
              <a:rPr lang="en-US" dirty="0" smtClean="0"/>
              <a:t>two sites and </a:t>
            </a:r>
            <a:r>
              <a:rPr lang="en-US" dirty="0" smtClean="0"/>
              <a:t>report </a:t>
            </a:r>
            <a:r>
              <a:rPr lang="en-US" dirty="0" smtClean="0"/>
              <a:t>your </a:t>
            </a:r>
            <a:r>
              <a:rPr lang="en-US" dirty="0" smtClean="0"/>
              <a:t>findings on the </a:t>
            </a:r>
            <a:r>
              <a:rPr lang="en-US" dirty="0" smtClean="0">
                <a:hlinkClick r:id="rId2" action="ppaction://hlinkfile"/>
              </a:rPr>
              <a:t>ENT resource_survey.docx</a:t>
            </a:r>
            <a:r>
              <a:rPr lang="en-US" dirty="0" smtClean="0"/>
              <a:t>.</a:t>
            </a:r>
          </a:p>
          <a:p>
            <a:r>
              <a:rPr lang="en-US" dirty="0" smtClean="0"/>
              <a:t>Send electronically to </a:t>
            </a:r>
            <a:r>
              <a:rPr lang="en-US" dirty="0" smtClean="0">
                <a:hlinkClick r:id="rId3"/>
              </a:rPr>
              <a:t>Donna.Marquis-Cox@sarasotacountyschools.net</a:t>
            </a:r>
            <a:endParaRPr lang="en-US" dirty="0" smtClean="0"/>
          </a:p>
          <a:p>
            <a:endParaRPr lang="en-US"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Survey</a:t>
            </a:r>
            <a:endParaRPr lang="en-US" dirty="0"/>
          </a:p>
        </p:txBody>
      </p:sp>
      <p:sp>
        <p:nvSpPr>
          <p:cNvPr id="3" name="Content Placeholder 2"/>
          <p:cNvSpPr>
            <a:spLocks noGrp="1"/>
          </p:cNvSpPr>
          <p:nvPr>
            <p:ph idx="1"/>
          </p:nvPr>
        </p:nvSpPr>
        <p:spPr/>
        <p:txBody>
          <a:bodyPr/>
          <a:lstStyle/>
          <a:p>
            <a:pPr>
              <a:buNone/>
            </a:pPr>
            <a:endParaRPr lang="en-US" u="sng" dirty="0" smtClean="0">
              <a:solidFill>
                <a:schemeClr val="accent2"/>
              </a:solidFill>
              <a:hlinkClick r:id="rId2"/>
            </a:endParaRPr>
          </a:p>
          <a:p>
            <a:r>
              <a:rPr lang="en-US" dirty="0" smtClean="0"/>
              <a:t>Please complete the paper survey and the electronic Two-Question Post Survey at </a:t>
            </a:r>
            <a:r>
              <a:rPr lang="en-US" dirty="0" smtClean="0">
                <a:hlinkClick r:id="rId2"/>
              </a:rPr>
              <a:t>http://www.surveymonkey.com/s/7XSTW3S</a:t>
            </a:r>
            <a:endParaRPr lang="en-US" dirty="0" smtClean="0"/>
          </a:p>
          <a:p>
            <a:endParaRPr lang="en-US" dirty="0" smtClean="0"/>
          </a:p>
          <a:p>
            <a:pPr algn="ctr">
              <a:buNone/>
            </a:pPr>
            <a:r>
              <a:rPr lang="en-US" sz="3600" dirty="0" smtClean="0"/>
              <a:t>Thank you!</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dirty="0" smtClean="0">
                <a:hlinkClick r:id="rId2"/>
              </a:rPr>
              <a:t>http://www.corestandards.org/assets/application-to-students-with-disabilities.pdf</a:t>
            </a:r>
            <a:endParaRPr lang="en-US" dirty="0" smtClean="0"/>
          </a:p>
          <a:p>
            <a:r>
              <a:rPr lang="en-US" dirty="0" smtClean="0">
                <a:hlinkClick r:id="rId3"/>
              </a:rPr>
              <a:t>http://www.polleverywhere.com</a:t>
            </a:r>
            <a:endParaRPr lang="en-US" dirty="0" smtClean="0"/>
          </a:p>
          <a:p>
            <a:r>
              <a:rPr lang="en-US" dirty="0" smtClean="0">
                <a:hlinkClick r:id="rId4"/>
              </a:rPr>
              <a:t>http://www.tlc-mtss.com/assets/exploring_new_territories.pdf</a:t>
            </a:r>
            <a:endParaRPr lang="en-US" dirty="0" smtClean="0"/>
          </a:p>
          <a:p>
            <a:r>
              <a:rPr lang="en-US" dirty="0" smtClean="0">
                <a:hlinkClick r:id="rId5"/>
              </a:rPr>
              <a:t>http://udltechtoolkit.wikispaces.com</a:t>
            </a:r>
            <a:endParaRPr lang="en-US" dirty="0" smtClean="0"/>
          </a:p>
          <a:p>
            <a:endParaRPr lang="en-US" dirty="0" smtClean="0"/>
          </a:p>
          <a:p>
            <a:endParaRPr lang="en-US" dirty="0" smtClean="0"/>
          </a:p>
          <a:p>
            <a:endParaRPr lang="en-US" sz="2400"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lstStyle/>
          <a:p>
            <a:r>
              <a:rPr lang="en-US" sz="2400" i="1" dirty="0" smtClean="0"/>
              <a:t>Armstrong, Thomas. (2012). </a:t>
            </a:r>
            <a:r>
              <a:rPr lang="en-US" sz="2400" i="1" dirty="0" err="1" smtClean="0"/>
              <a:t>Neurodiversity</a:t>
            </a:r>
            <a:r>
              <a:rPr lang="en-US" sz="2400" i="1" dirty="0" smtClean="0"/>
              <a:t> in the Classroom: Strength-Based Strategies to Help Students with Special Needs Succeed in School and Life. Alexandria, VA: ASCD. Retrieved on July 30, 2013, from </a:t>
            </a:r>
            <a:r>
              <a:rPr lang="en-US" sz="2400" dirty="0" smtClean="0">
                <a:hlinkClick r:id="rId2"/>
              </a:rPr>
              <a:t>http://galesites.com/portals/ascd/fl_sarhs_ascd</a:t>
            </a:r>
            <a:endParaRPr lang="en-US" sz="2400" dirty="0" smtClean="0"/>
          </a:p>
          <a:p>
            <a:endParaRPr lang="en-US" sz="2400" dirty="0" smtClean="0"/>
          </a:p>
          <a:p>
            <a:endParaRPr lang="en-US" dirty="0" smtClean="0"/>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smtClean="0"/>
              <a:t>Electronic Parking Lot</a:t>
            </a:r>
          </a:p>
        </p:txBody>
      </p:sp>
      <p:sp>
        <p:nvSpPr>
          <p:cNvPr id="3075" name="Content Placeholder 2"/>
          <p:cNvSpPr>
            <a:spLocks noGrp="1"/>
          </p:cNvSpPr>
          <p:nvPr>
            <p:ph idx="1"/>
          </p:nvPr>
        </p:nvSpPr>
        <p:spPr/>
        <p:txBody>
          <a:bodyPr/>
          <a:lstStyle/>
          <a:p>
            <a:r>
              <a:rPr lang="en-US" dirty="0" smtClean="0">
                <a:solidFill>
                  <a:srgbClr val="FF0000"/>
                </a:solidFill>
              </a:rPr>
              <a:t>Text 33130 </a:t>
            </a:r>
            <a:r>
              <a:rPr lang="en-US" dirty="0" smtClean="0"/>
              <a:t>and your message to </a:t>
            </a:r>
            <a:r>
              <a:rPr lang="en-US" dirty="0" smtClean="0">
                <a:solidFill>
                  <a:srgbClr val="FF0000"/>
                </a:solidFill>
              </a:rPr>
              <a:t>37607</a:t>
            </a:r>
          </a:p>
          <a:p>
            <a:r>
              <a:rPr lang="en-US" dirty="0" smtClean="0"/>
              <a:t>Go to</a:t>
            </a:r>
            <a:r>
              <a:rPr lang="en-US" dirty="0" smtClean="0">
                <a:solidFill>
                  <a:srgbClr val="FF0000"/>
                </a:solidFill>
              </a:rPr>
              <a:t> www.PollEv.com/ese2013 </a:t>
            </a:r>
            <a:r>
              <a:rPr lang="en-US" dirty="0" smtClean="0"/>
              <a:t>and submit your question/comment.</a:t>
            </a:r>
          </a:p>
          <a:p>
            <a:endParaRPr lang="en-US" dirty="0" smtClean="0"/>
          </a:p>
          <a:p>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Today’s Outcomes</a:t>
            </a:r>
          </a:p>
        </p:txBody>
      </p:sp>
      <p:sp>
        <p:nvSpPr>
          <p:cNvPr id="3075" name="Rectangle 3"/>
          <p:cNvSpPr>
            <a:spLocks noGrp="1" noChangeArrowheads="1"/>
          </p:cNvSpPr>
          <p:nvPr>
            <p:ph type="body" idx="1"/>
          </p:nvPr>
        </p:nvSpPr>
        <p:spPr>
          <a:xfrm>
            <a:off x="533400" y="1722438"/>
            <a:ext cx="8229600" cy="4525962"/>
          </a:xfrm>
        </p:spPr>
        <p:txBody>
          <a:bodyPr/>
          <a:lstStyle/>
          <a:p>
            <a:pPr>
              <a:buFontTx/>
              <a:buNone/>
              <a:defRPr/>
            </a:pPr>
            <a:r>
              <a:rPr lang="en-US" sz="3600" b="1" dirty="0" smtClean="0">
                <a:solidFill>
                  <a:srgbClr val="C00000"/>
                </a:solidFill>
                <a:effectLst>
                  <a:outerShdw blurRad="38100" dist="38100" dir="2700000" algn="tl">
                    <a:srgbClr val="000000">
                      <a:alpha val="43137"/>
                    </a:srgbClr>
                  </a:outerShdw>
                </a:effectLst>
              </a:rPr>
              <a:t>Content Purpose</a:t>
            </a:r>
            <a:endParaRPr lang="en-US" b="1" dirty="0" smtClean="0">
              <a:solidFill>
                <a:srgbClr val="C00000"/>
              </a:solidFill>
              <a:effectLst>
                <a:outerShdw blurRad="38100" dist="38100" dir="2700000" algn="tl">
                  <a:srgbClr val="000000">
                    <a:alpha val="43137"/>
                  </a:srgbClr>
                </a:outerShdw>
              </a:effectLst>
            </a:endParaRPr>
          </a:p>
          <a:p>
            <a:r>
              <a:rPr lang="en-US" dirty="0" smtClean="0"/>
              <a:t>understand that the use of technology plays a critical role in teaching to common core state standards.</a:t>
            </a:r>
          </a:p>
          <a:p>
            <a:r>
              <a:rPr lang="en-US" dirty="0" smtClean="0"/>
              <a:t>know what </a:t>
            </a:r>
            <a:r>
              <a:rPr lang="en-US" dirty="0" err="1" smtClean="0"/>
              <a:t>iCPALMS</a:t>
            </a:r>
            <a:r>
              <a:rPr lang="en-US" dirty="0" smtClean="0"/>
              <a:t> is and how to access it and find resources</a:t>
            </a:r>
          </a:p>
          <a:p>
            <a:r>
              <a:rPr lang="en-US" dirty="0" smtClean="0"/>
              <a:t>know what Exploring New Territories (ENT) is and how to use it</a:t>
            </a:r>
          </a:p>
          <a:p>
            <a:pPr eaLnBrk="1" hangingPunct="1">
              <a:buFontTx/>
              <a:buNone/>
              <a:defRPr/>
            </a:pPr>
            <a:endParaRPr lang="en-US" b="1" i="1" dirty="0" smtClean="0">
              <a:solidFill>
                <a:srgbClr val="002060"/>
              </a:solidFill>
            </a:endParaRPr>
          </a:p>
        </p:txBody>
      </p:sp>
      <p:pic>
        <p:nvPicPr>
          <p:cNvPr id="6148" name="Picture 3" descr="outcome target.jpg"/>
          <p:cNvPicPr>
            <a:picLocks noChangeAspect="1"/>
          </p:cNvPicPr>
          <p:nvPr/>
        </p:nvPicPr>
        <p:blipFill>
          <a:blip r:embed="rId3" cstate="print"/>
          <a:srcRect/>
          <a:stretch>
            <a:fillRect/>
          </a:stretch>
        </p:blipFill>
        <p:spPr bwMode="auto">
          <a:xfrm>
            <a:off x="7391400" y="523875"/>
            <a:ext cx="1219200"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Today’s Outcomes</a:t>
            </a:r>
          </a:p>
        </p:txBody>
      </p:sp>
      <p:sp>
        <p:nvSpPr>
          <p:cNvPr id="4099" name="Content Placeholder 2"/>
          <p:cNvSpPr>
            <a:spLocks noGrp="1"/>
          </p:cNvSpPr>
          <p:nvPr>
            <p:ph idx="1"/>
          </p:nvPr>
        </p:nvSpPr>
        <p:spPr>
          <a:xfrm>
            <a:off x="533400" y="1785938"/>
            <a:ext cx="8229600" cy="4525962"/>
          </a:xfrm>
        </p:spPr>
        <p:txBody>
          <a:bodyPr/>
          <a:lstStyle/>
          <a:p>
            <a:pPr>
              <a:buFontTx/>
              <a:buNone/>
              <a:defRPr/>
            </a:pPr>
            <a:r>
              <a:rPr lang="en-US" dirty="0" smtClean="0"/>
              <a:t>  </a:t>
            </a:r>
            <a:r>
              <a:rPr lang="en-US" sz="3600" b="1" dirty="0" smtClean="0">
                <a:solidFill>
                  <a:srgbClr val="C00000"/>
                </a:solidFill>
                <a:effectLst>
                  <a:outerShdw blurRad="38100" dist="38100" dir="2700000" algn="tl">
                    <a:srgbClr val="000000">
                      <a:alpha val="43137"/>
                    </a:srgbClr>
                  </a:outerShdw>
                </a:effectLst>
              </a:rPr>
              <a:t>Language Purpose</a:t>
            </a:r>
            <a:endParaRPr lang="en-US" b="1" dirty="0" smtClean="0">
              <a:solidFill>
                <a:srgbClr val="C00000"/>
              </a:solidFill>
              <a:effectLst>
                <a:outerShdw blurRad="38100" dist="38100" dir="2700000" algn="tl">
                  <a:srgbClr val="000000">
                    <a:alpha val="43137"/>
                  </a:srgbClr>
                </a:outerShdw>
              </a:effectLst>
            </a:endParaRPr>
          </a:p>
          <a:p>
            <a:pPr>
              <a:buFontTx/>
              <a:buNone/>
              <a:defRPr/>
            </a:pPr>
            <a:endParaRPr lang="en-US" sz="2000" dirty="0" smtClean="0"/>
          </a:p>
          <a:p>
            <a:pPr>
              <a:defRPr/>
            </a:pPr>
            <a:r>
              <a:rPr lang="en-US" dirty="0" smtClean="0"/>
              <a:t>Complete the sentence frame, “In order to achieve high, common core standards, my students would benefit from _______</a:t>
            </a:r>
            <a:r>
              <a:rPr lang="en-US" u="sng" dirty="0" smtClean="0"/>
              <a:t>(type of technology)</a:t>
            </a:r>
            <a:r>
              <a:rPr lang="en-US" dirty="0" smtClean="0"/>
              <a:t>__.”</a:t>
            </a:r>
          </a:p>
          <a:p>
            <a:pPr>
              <a:defRPr/>
            </a:pPr>
            <a:endParaRPr lang="en-US" dirty="0" smtClean="0"/>
          </a:p>
        </p:txBody>
      </p:sp>
      <p:pic>
        <p:nvPicPr>
          <p:cNvPr id="7172" name="Picture 3" descr="outcome target.jpg"/>
          <p:cNvPicPr>
            <a:picLocks noChangeAspect="1"/>
          </p:cNvPicPr>
          <p:nvPr/>
        </p:nvPicPr>
        <p:blipFill>
          <a:blip r:embed="rId3" cstate="print"/>
          <a:srcRect/>
          <a:stretch>
            <a:fillRect/>
          </a:stretch>
        </p:blipFill>
        <p:spPr bwMode="auto">
          <a:xfrm>
            <a:off x="7315200" y="523875"/>
            <a:ext cx="1219200"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Today’s Outcomes</a:t>
            </a:r>
          </a:p>
        </p:txBody>
      </p:sp>
      <p:sp>
        <p:nvSpPr>
          <p:cNvPr id="3" name="Content Placeholder 2"/>
          <p:cNvSpPr>
            <a:spLocks noGrp="1"/>
          </p:cNvSpPr>
          <p:nvPr>
            <p:ph idx="1"/>
          </p:nvPr>
        </p:nvSpPr>
        <p:spPr>
          <a:xfrm>
            <a:off x="457200" y="1689100"/>
            <a:ext cx="8229600" cy="4525963"/>
          </a:xfrm>
        </p:spPr>
        <p:txBody>
          <a:bodyPr/>
          <a:lstStyle/>
          <a:p>
            <a:pPr>
              <a:buFontTx/>
              <a:buNone/>
              <a:defRPr/>
            </a:pPr>
            <a:r>
              <a:rPr lang="en-US" sz="3600" b="1" dirty="0" smtClean="0">
                <a:solidFill>
                  <a:srgbClr val="C00000"/>
                </a:solidFill>
                <a:effectLst>
                  <a:outerShdw blurRad="38100" dist="38100" dir="2700000" algn="tl">
                    <a:srgbClr val="000000">
                      <a:alpha val="43137"/>
                    </a:srgbClr>
                  </a:outerShdw>
                </a:effectLst>
              </a:rPr>
              <a:t>Accountable Group Talk</a:t>
            </a:r>
          </a:p>
          <a:p>
            <a:pPr>
              <a:buFontTx/>
              <a:buNone/>
              <a:defRPr/>
            </a:pPr>
            <a:endParaRPr lang="en-US" sz="2000" b="1" dirty="0" smtClean="0">
              <a:effectLst>
                <a:outerShdw blurRad="38100" dist="38100" dir="2700000" algn="tl">
                  <a:srgbClr val="000000">
                    <a:alpha val="43137"/>
                  </a:srgbClr>
                </a:outerShdw>
              </a:effectLst>
            </a:endParaRPr>
          </a:p>
          <a:p>
            <a:pPr marL="514350" indent="-514350">
              <a:defRPr/>
            </a:pPr>
            <a:r>
              <a:rPr lang="en-US" dirty="0" smtClean="0"/>
              <a:t>With a partner, explore tech resource links and determine the benefit to your students. </a:t>
            </a:r>
            <a:endParaRPr lang="en-US" dirty="0">
              <a:solidFill>
                <a:srgbClr val="C00000"/>
              </a:solidFill>
            </a:endParaRPr>
          </a:p>
        </p:txBody>
      </p:sp>
      <p:pic>
        <p:nvPicPr>
          <p:cNvPr id="8196" name="Picture 3" descr="outcome target.jpg"/>
          <p:cNvPicPr>
            <a:picLocks noChangeAspect="1"/>
          </p:cNvPicPr>
          <p:nvPr/>
        </p:nvPicPr>
        <p:blipFill>
          <a:blip r:embed="rId3" cstate="print"/>
          <a:srcRect/>
          <a:stretch>
            <a:fillRect/>
          </a:stretch>
        </p:blipFill>
        <p:spPr bwMode="auto">
          <a:xfrm>
            <a:off x="7391400" y="523875"/>
            <a:ext cx="1219200"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47800" y="685800"/>
            <a:ext cx="6400800" cy="3477768"/>
          </a:xfrm>
        </p:spPr>
        <p:txBody>
          <a:bodyPr>
            <a:normAutofit/>
          </a:bodyPr>
          <a:lstStyle/>
          <a:p>
            <a:r>
              <a:rPr lang="en-US" b="1" dirty="0" smtClean="0">
                <a:solidFill>
                  <a:schemeClr val="accent2"/>
                </a:solidFill>
                <a:effectLst>
                  <a:outerShdw blurRad="38100" dist="38100" dir="2700000" algn="tl">
                    <a:srgbClr val="000000">
                      <a:alpha val="43137"/>
                    </a:srgbClr>
                  </a:outerShdw>
                </a:effectLst>
              </a:rPr>
              <a:t/>
            </a:r>
            <a:br>
              <a:rPr lang="en-US" b="1" dirty="0" smtClean="0">
                <a:solidFill>
                  <a:schemeClr val="accent2"/>
                </a:solidFill>
                <a:effectLst>
                  <a:outerShdw blurRad="38100" dist="38100" dir="2700000" algn="tl">
                    <a:srgbClr val="000000">
                      <a:alpha val="43137"/>
                    </a:srgbClr>
                  </a:outerShdw>
                </a:effectLst>
              </a:rPr>
            </a:br>
            <a:r>
              <a:rPr lang="en-US" b="1" dirty="0" err="1" smtClean="0">
                <a:solidFill>
                  <a:schemeClr val="accent2"/>
                </a:solidFill>
                <a:effectLst>
                  <a:outerShdw blurRad="38100" dist="38100" dir="2700000" algn="tl">
                    <a:srgbClr val="000000">
                      <a:alpha val="43137"/>
                    </a:srgbClr>
                  </a:outerShdw>
                </a:effectLst>
              </a:rPr>
              <a:t>iCPALMS</a:t>
            </a:r>
            <a:endParaRPr lang="en-US" b="1" dirty="0">
              <a:solidFill>
                <a:schemeClr val="accent2"/>
              </a:solidFill>
              <a:effectLst>
                <a:outerShdw blurRad="38100" dist="38100" dir="2700000" algn="tl">
                  <a:srgbClr val="000000">
                    <a:alpha val="43137"/>
                  </a:srgbClr>
                </a:outerShdw>
              </a:effectLst>
            </a:endParaRPr>
          </a:p>
        </p:txBody>
      </p:sp>
      <p:pic>
        <p:nvPicPr>
          <p:cNvPr id="6" name="Picture 3"/>
          <p:cNvPicPr>
            <a:picLocks noChangeAspect="1" noChangeArrowheads="1"/>
          </p:cNvPicPr>
          <p:nvPr/>
        </p:nvPicPr>
        <p:blipFill>
          <a:blip r:embed="rId2" cstate="print"/>
          <a:srcRect/>
          <a:stretch>
            <a:fillRect/>
          </a:stretch>
        </p:blipFill>
        <p:spPr bwMode="auto">
          <a:xfrm>
            <a:off x="2682240" y="5791200"/>
            <a:ext cx="6035040" cy="853054"/>
          </a:xfrm>
          <a:prstGeom prst="rect">
            <a:avLst/>
          </a:prstGeom>
          <a:noFill/>
          <a:ln w="9525">
            <a:noFill/>
            <a:miter lim="800000"/>
            <a:headEnd/>
            <a:tailEnd/>
          </a:ln>
        </p:spPr>
      </p:pic>
      <p:sp>
        <p:nvSpPr>
          <p:cNvPr id="5" name="Subtitle 4"/>
          <p:cNvSpPr>
            <a:spLocks noGrp="1"/>
          </p:cNvSpPr>
          <p:nvPr>
            <p:ph type="subTitle" idx="1"/>
          </p:nvPr>
        </p:nvSpPr>
        <p:spPr>
          <a:xfrm>
            <a:off x="1295400" y="3810000"/>
            <a:ext cx="6477000" cy="1752600"/>
          </a:xfrm>
        </p:spPr>
        <p:txBody>
          <a:bodyPr>
            <a:noAutofit/>
          </a:bodyPr>
          <a:lstStyle/>
          <a:p>
            <a:r>
              <a:rPr lang="en-US" sz="2400" b="1" dirty="0" smtClean="0"/>
              <a:t>Meghan </a:t>
            </a:r>
            <a:r>
              <a:rPr lang="en-US" sz="2400" b="1" dirty="0" err="1" smtClean="0"/>
              <a:t>Hauptli</a:t>
            </a:r>
            <a:endParaRPr lang="en-US" sz="2400" b="1" dirty="0" smtClean="0"/>
          </a:p>
          <a:p>
            <a:r>
              <a:rPr lang="en-US" sz="2400" b="1" smtClean="0">
                <a:hlinkClick r:id="rId3"/>
              </a:rPr>
              <a:t>mhauptli@lsi.fsu.edu</a:t>
            </a:r>
            <a:endParaRPr lang="en-US" sz="2400" b="1" dirty="0" smtClean="0"/>
          </a:p>
          <a:p>
            <a:r>
              <a:rPr lang="en-US" sz="2000" b="1" dirty="0" smtClean="0"/>
              <a:t>Sarasota County Public Schools</a:t>
            </a:r>
          </a:p>
          <a:p>
            <a:r>
              <a:rPr lang="en-US" sz="2000" b="1" dirty="0" smtClean="0"/>
              <a:t>August 2013</a:t>
            </a:r>
          </a:p>
          <a:p>
            <a:endParaRPr lang="en-US" sz="2400" b="1" dirty="0"/>
          </a:p>
        </p:txBody>
      </p:sp>
      <p:pic>
        <p:nvPicPr>
          <p:cNvPr id="9" name="Picture 3"/>
          <p:cNvPicPr>
            <a:picLocks noChangeAspect="1" noChangeArrowheads="1"/>
          </p:cNvPicPr>
          <p:nvPr/>
        </p:nvPicPr>
        <p:blipFill>
          <a:blip r:embed="rId4" cstate="print"/>
          <a:srcRect l="13750" t="22000" r="68750" b="59000"/>
          <a:stretch>
            <a:fillRect/>
          </a:stretch>
        </p:blipFill>
        <p:spPr bwMode="auto">
          <a:xfrm>
            <a:off x="1066800" y="2209800"/>
            <a:ext cx="1676400" cy="12801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47800" y="685800"/>
            <a:ext cx="6400800" cy="3477768"/>
          </a:xfrm>
        </p:spPr>
        <p:txBody>
          <a:bodyPr>
            <a:normAutofit/>
          </a:bodyPr>
          <a:lstStyle/>
          <a:p>
            <a:r>
              <a:rPr lang="en-US" b="1" dirty="0" smtClean="0">
                <a:solidFill>
                  <a:schemeClr val="accent2"/>
                </a:solidFill>
                <a:effectLst>
                  <a:outerShdw blurRad="38100" dist="38100" dir="2700000" algn="tl">
                    <a:srgbClr val="000000">
                      <a:alpha val="43137"/>
                    </a:srgbClr>
                  </a:outerShdw>
                </a:effectLst>
              </a:rPr>
              <a:t>         Exploring New Territories</a:t>
            </a:r>
            <a:endParaRPr lang="en-US" b="1" dirty="0">
              <a:solidFill>
                <a:schemeClr val="accent2"/>
              </a:solidFill>
              <a:effectLst>
                <a:outerShdw blurRad="38100" dist="38100" dir="2700000" algn="tl">
                  <a:srgbClr val="000000">
                    <a:alpha val="43137"/>
                  </a:srgbClr>
                </a:outerShdw>
              </a:effectLst>
            </a:endParaRPr>
          </a:p>
        </p:txBody>
      </p:sp>
      <p:pic>
        <p:nvPicPr>
          <p:cNvPr id="6" name="Picture 3"/>
          <p:cNvPicPr>
            <a:picLocks noChangeAspect="1" noChangeArrowheads="1"/>
          </p:cNvPicPr>
          <p:nvPr/>
        </p:nvPicPr>
        <p:blipFill>
          <a:blip r:embed="rId2" cstate="print"/>
          <a:srcRect/>
          <a:stretch>
            <a:fillRect/>
          </a:stretch>
        </p:blipFill>
        <p:spPr bwMode="auto">
          <a:xfrm>
            <a:off x="2682240" y="5791200"/>
            <a:ext cx="6035040" cy="853054"/>
          </a:xfrm>
          <a:prstGeom prst="rect">
            <a:avLst/>
          </a:prstGeom>
          <a:noFill/>
          <a:ln w="9525">
            <a:noFill/>
            <a:miter lim="800000"/>
            <a:headEnd/>
            <a:tailEnd/>
          </a:ln>
        </p:spPr>
      </p:pic>
      <p:sp>
        <p:nvSpPr>
          <p:cNvPr id="5" name="Subtitle 4"/>
          <p:cNvSpPr>
            <a:spLocks noGrp="1"/>
          </p:cNvSpPr>
          <p:nvPr>
            <p:ph type="subTitle" idx="1"/>
          </p:nvPr>
        </p:nvSpPr>
        <p:spPr>
          <a:xfrm>
            <a:off x="1295400" y="3810000"/>
            <a:ext cx="6477000" cy="1752600"/>
          </a:xfrm>
        </p:spPr>
        <p:txBody>
          <a:bodyPr>
            <a:noAutofit/>
          </a:bodyPr>
          <a:lstStyle/>
          <a:p>
            <a:r>
              <a:rPr lang="en-US" sz="2400" b="1" dirty="0" err="1" smtClean="0">
                <a:hlinkClick r:id="rId3"/>
              </a:rPr>
              <a:t>Donna.Marquis</a:t>
            </a:r>
            <a:r>
              <a:rPr lang="en-US" sz="2400" b="1" dirty="0" smtClean="0">
                <a:hlinkClick r:id="rId3"/>
              </a:rPr>
              <a:t>-Cox @</a:t>
            </a:r>
            <a:r>
              <a:rPr lang="en-US" sz="2400" b="1" dirty="0" err="1" smtClean="0">
                <a:hlinkClick r:id="rId3"/>
              </a:rPr>
              <a:t>sarasotacountyschools.net</a:t>
            </a:r>
            <a:endParaRPr lang="en-US" sz="2400" b="1" dirty="0" smtClean="0"/>
          </a:p>
          <a:p>
            <a:r>
              <a:rPr lang="en-US" sz="2000" b="1" dirty="0" smtClean="0"/>
              <a:t>Sarasota County Public Schools</a:t>
            </a:r>
          </a:p>
          <a:p>
            <a:r>
              <a:rPr lang="en-US" sz="2000" b="1" dirty="0" smtClean="0"/>
              <a:t>August 2013</a:t>
            </a:r>
          </a:p>
          <a:p>
            <a:endParaRPr lang="en-US" sz="2400" b="1" dirty="0"/>
          </a:p>
        </p:txBody>
      </p:sp>
      <p:pic>
        <p:nvPicPr>
          <p:cNvPr id="10" name="Picture 1"/>
          <p:cNvPicPr>
            <a:picLocks noChangeArrowheads="1"/>
          </p:cNvPicPr>
          <p:nvPr/>
        </p:nvPicPr>
        <p:blipFill>
          <a:blip r:embed="rId4" cstate="print"/>
          <a:srcRect l="43750" t="38000" r="25000" b="19000"/>
          <a:stretch>
            <a:fillRect/>
          </a:stretch>
        </p:blipFill>
        <p:spPr bwMode="auto">
          <a:xfrm>
            <a:off x="1524000" y="1600200"/>
            <a:ext cx="1554480" cy="1371600"/>
          </a:xfrm>
          <a:prstGeom prst="rect">
            <a:avLst/>
          </a:prstGeom>
          <a:noFill/>
          <a:ln w="9525">
            <a:noFill/>
            <a:miter lim="800000"/>
            <a:headEnd/>
            <a:tailEnd/>
          </a:ln>
          <a:effectLst/>
        </p:spPr>
      </p:pic>
      <p:pic>
        <p:nvPicPr>
          <p:cNvPr id="11" name="Picture 10" descr="E:\Desktop 20130611 Original\WORK\FDLRS\fdlrs pix\FDLRS logo.jpg"/>
          <p:cNvPicPr/>
          <p:nvPr/>
        </p:nvPicPr>
        <p:blipFill>
          <a:blip r:embed="rId5" cstate="print"/>
          <a:srcRect/>
          <a:stretch>
            <a:fillRect/>
          </a:stretch>
        </p:blipFill>
        <p:spPr bwMode="auto">
          <a:xfrm>
            <a:off x="822960" y="5623560"/>
            <a:ext cx="1005840" cy="1005840"/>
          </a:xfrm>
          <a:prstGeom prst="rect">
            <a:avLst/>
          </a:prstGeom>
          <a:noFill/>
          <a:ln w="9525">
            <a:noFill/>
            <a:miter lim="800000"/>
            <a:headEnd/>
            <a:tailEnd/>
          </a:ln>
        </p:spPr>
      </p:pic>
      <p:sp>
        <p:nvSpPr>
          <p:cNvPr id="12" name="TextBox 11"/>
          <p:cNvSpPr txBox="1"/>
          <p:nvPr/>
        </p:nvSpPr>
        <p:spPr>
          <a:xfrm>
            <a:off x="3505200" y="468868"/>
            <a:ext cx="5181600" cy="461665"/>
          </a:xfrm>
          <a:prstGeom prst="rect">
            <a:avLst/>
          </a:prstGeom>
          <a:noFill/>
        </p:spPr>
        <p:txBody>
          <a:bodyPr wrap="square" rtlCol="0">
            <a:spAutoFit/>
          </a:bodyPr>
          <a:lstStyle/>
          <a:p>
            <a:pPr algn="r"/>
            <a:r>
              <a:rPr lang="en-US" sz="2400" dirty="0" smtClean="0"/>
              <a:t>http://ese2013.wikispaces.com</a:t>
            </a:r>
            <a:endParaRPr lang="en-US" sz="24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Vertical and Horizontal design 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3">
        <a:dk1>
          <a:srgbClr val="006666"/>
        </a:dk1>
        <a:lt1>
          <a:srgbClr val="FFFFFF"/>
        </a:lt1>
        <a:dk2>
          <a:srgbClr val="5E761C"/>
        </a:dk2>
        <a:lt2>
          <a:srgbClr val="777777"/>
        </a:lt2>
        <a:accent1>
          <a:srgbClr val="D5F470"/>
        </a:accent1>
        <a:accent2>
          <a:srgbClr val="EDCCFB"/>
        </a:accent2>
        <a:accent3>
          <a:srgbClr val="FFFFFF"/>
        </a:accent3>
        <a:accent4>
          <a:srgbClr val="005656"/>
        </a:accent4>
        <a:accent5>
          <a:srgbClr val="E7F8BB"/>
        </a:accent5>
        <a:accent6>
          <a:srgbClr val="D7B9E3"/>
        </a:accent6>
        <a:hlink>
          <a:srgbClr val="FF9933"/>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808080"/>
        </a:lt2>
        <a:accent1>
          <a:srgbClr val="D5F470"/>
        </a:accent1>
        <a:accent2>
          <a:srgbClr val="EDC9FB"/>
        </a:accent2>
        <a:accent3>
          <a:srgbClr val="FFFFFF"/>
        </a:accent3>
        <a:accent4>
          <a:srgbClr val="000000"/>
        </a:accent4>
        <a:accent5>
          <a:srgbClr val="E7F8BB"/>
        </a:accent5>
        <a:accent6>
          <a:srgbClr val="D7B6E3"/>
        </a:accent6>
        <a:hlink>
          <a:srgbClr val="BFC3FD"/>
        </a:hlink>
        <a:folHlink>
          <a:srgbClr val="B2B2B2"/>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6600"/>
        </a:dk2>
        <a:lt2>
          <a:srgbClr val="808080"/>
        </a:lt2>
        <a:accent1>
          <a:srgbClr val="FF6237"/>
        </a:accent1>
        <a:accent2>
          <a:srgbClr val="5F7BF1"/>
        </a:accent2>
        <a:accent3>
          <a:srgbClr val="FFFFFF"/>
        </a:accent3>
        <a:accent4>
          <a:srgbClr val="000000"/>
        </a:accent4>
        <a:accent5>
          <a:srgbClr val="FFB7AE"/>
        </a:accent5>
        <a:accent6>
          <a:srgbClr val="556FDA"/>
        </a:accent6>
        <a:hlink>
          <a:srgbClr val="15DF1F"/>
        </a:hlink>
        <a:folHlink>
          <a:srgbClr val="B2B2B2"/>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663300"/>
        </a:dk2>
        <a:lt2>
          <a:srgbClr val="808080"/>
        </a:lt2>
        <a:accent1>
          <a:srgbClr val="76C082"/>
        </a:accent1>
        <a:accent2>
          <a:srgbClr val="E3B06D"/>
        </a:accent2>
        <a:accent3>
          <a:srgbClr val="FFFFFF"/>
        </a:accent3>
        <a:accent4>
          <a:srgbClr val="000000"/>
        </a:accent4>
        <a:accent5>
          <a:srgbClr val="BDDCC1"/>
        </a:accent5>
        <a:accent6>
          <a:srgbClr val="CE9F62"/>
        </a:accent6>
        <a:hlink>
          <a:srgbClr val="D8EC42"/>
        </a:hlink>
        <a:folHlink>
          <a:srgbClr val="B2B2B2"/>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10">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1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Vertical and Horizontal design template</Template>
  <TotalTime>6695</TotalTime>
  <Words>1724</Words>
  <Application>Microsoft Office PowerPoint</Application>
  <PresentationFormat>On-screen Show (4:3)</PresentationFormat>
  <Paragraphs>219</Paragraphs>
  <Slides>36</Slides>
  <Notes>15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Vertical and Horizontal design template</vt:lpstr>
      <vt:lpstr>Electronic Resources To Support Common Core: iCPALMS and  Exploring New Territories</vt:lpstr>
      <vt:lpstr>Bell Work</vt:lpstr>
      <vt:lpstr>Slide 3</vt:lpstr>
      <vt:lpstr>Electronic Parking Lot</vt:lpstr>
      <vt:lpstr>Today’s Outcomes</vt:lpstr>
      <vt:lpstr>Today’s Outcomes</vt:lpstr>
      <vt:lpstr>Today’s Outcomes</vt:lpstr>
      <vt:lpstr> iCPALMS</vt:lpstr>
      <vt:lpstr>         Exploring New Territories</vt:lpstr>
      <vt:lpstr>Bell Work</vt:lpstr>
      <vt:lpstr>Electronic Parking Lot</vt:lpstr>
      <vt:lpstr>If I Were Your Son</vt:lpstr>
      <vt:lpstr>If I Were Your Son</vt:lpstr>
      <vt:lpstr>If I Were Your Son</vt:lpstr>
      <vt:lpstr>Pride Domains</vt:lpstr>
      <vt:lpstr>Pride Domains</vt:lpstr>
      <vt:lpstr>College and Career Readiness Anchor Standards for Speaking and Listening</vt:lpstr>
      <vt:lpstr>College and Career Readiness Anchor Standards for Speaking and Listening</vt:lpstr>
      <vt:lpstr>Common Core Applied to Students with Disabilities</vt:lpstr>
      <vt:lpstr>Let’s Take A Closer Look</vt:lpstr>
      <vt:lpstr>Common Core Applied to Students with Disabilities</vt:lpstr>
      <vt:lpstr>Instructional Supports for Learning (UDL)</vt:lpstr>
      <vt:lpstr>Common Core Applied to Students with Disabilities</vt:lpstr>
      <vt:lpstr>Positive Niche Construction</vt:lpstr>
      <vt:lpstr>Sarasota ASCD Resources</vt:lpstr>
      <vt:lpstr>The Flipped Classroom</vt:lpstr>
      <vt:lpstr>How to Change a Youtube Video into a File</vt:lpstr>
      <vt:lpstr>Curriculum</vt:lpstr>
      <vt:lpstr>Common Core Applied to Students with Disabilities</vt:lpstr>
      <vt:lpstr>Assistive Technology Devices and Services</vt:lpstr>
      <vt:lpstr>Finding Accessibility Features in Microsoft Products</vt:lpstr>
      <vt:lpstr>Example:Accessibility Features</vt:lpstr>
      <vt:lpstr>ENT Follow Up Activity</vt:lpstr>
      <vt:lpstr>Post Survey</vt:lpstr>
      <vt:lpstr>Resources</vt:lpstr>
      <vt:lpstr>Resources</vt:lpstr>
    </vt:vector>
  </TitlesOfParts>
  <Company>SCS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Donna Marquis-Cox</dc:creator>
  <cp:lastModifiedBy>Donna Marquis-Cox</cp:lastModifiedBy>
  <cp:revision>88</cp:revision>
  <dcterms:created xsi:type="dcterms:W3CDTF">2013-07-23T11:22:31Z</dcterms:created>
  <dcterms:modified xsi:type="dcterms:W3CDTF">2013-08-02T16:33:11Z</dcterms:modified>
</cp:coreProperties>
</file>